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7" r:id="rId2"/>
    <p:sldId id="257" r:id="rId3"/>
    <p:sldId id="263" r:id="rId4"/>
    <p:sldId id="265" r:id="rId5"/>
    <p:sldId id="267" r:id="rId6"/>
    <p:sldId id="262" r:id="rId7"/>
    <p:sldId id="271" r:id="rId8"/>
    <p:sldId id="272" r:id="rId9"/>
    <p:sldId id="270" r:id="rId10"/>
    <p:sldId id="274" r:id="rId11"/>
    <p:sldId id="288" r:id="rId12"/>
    <p:sldId id="289" r:id="rId13"/>
    <p:sldId id="290" r:id="rId14"/>
    <p:sldId id="285" r:id="rId15"/>
    <p:sldId id="291" r:id="rId16"/>
    <p:sldId id="28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84" autoAdjust="0"/>
  </p:normalViewPr>
  <p:slideViewPr>
    <p:cSldViewPr snapToGrid="0" snapToObjects="1">
      <p:cViewPr>
        <p:scale>
          <a:sx n="27" d="100"/>
          <a:sy n="27" d="100"/>
        </p:scale>
        <p:origin x="-2604" y="-774"/>
      </p:cViewPr>
      <p:guideLst>
        <p:guide orient="horz" pos="2160"/>
        <p:guide pos="2880"/>
      </p:guideLst>
    </p:cSldViewPr>
  </p:slideViewPr>
  <p:notesTextViewPr>
    <p:cViewPr>
      <p:scale>
        <a:sx n="3" d="2"/>
        <a:sy n="3" d="2"/>
      </p:scale>
      <p:origin x="0" y="0"/>
    </p:cViewPr>
  </p:notesTextViewPr>
  <p:sorterViewPr>
    <p:cViewPr>
      <p:scale>
        <a:sx n="180" d="100"/>
        <a:sy n="180" d="100"/>
      </p:scale>
      <p:origin x="0" y="-50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4AAD09-C936-5E40-B569-0B0A9409A115}" type="datetimeFigureOut">
              <a:rPr lang="en-US" smtClean="0"/>
              <a:t>4/7/2016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AB880-45E9-A642-B41F-12F4A300554E}" type="slidenum">
              <a:rPr lang="en-US" smtClean="0"/>
              <a:t>‹#›</a:t>
            </a:fld>
            <a:endParaRPr lang="en-US"/>
          </a:p>
        </p:txBody>
      </p:sp>
    </p:spTree>
    <p:extLst>
      <p:ext uri="{BB962C8B-B14F-4D97-AF65-F5344CB8AC3E}">
        <p14:creationId xmlns:p14="http://schemas.microsoft.com/office/powerpoint/2010/main" val="11948989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1</a:t>
            </a:fld>
            <a:endParaRPr lang="en-US"/>
          </a:p>
        </p:txBody>
      </p:sp>
    </p:spTree>
    <p:extLst>
      <p:ext uri="{BB962C8B-B14F-4D97-AF65-F5344CB8AC3E}">
        <p14:creationId xmlns:p14="http://schemas.microsoft.com/office/powerpoint/2010/main" val="295655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can also experience</a:t>
            </a:r>
            <a:r>
              <a:rPr lang="en-US" baseline="0" dirty="0" smtClean="0"/>
              <a:t> drug induced psychosis, but once drug affects subside, so do </a:t>
            </a:r>
            <a:r>
              <a:rPr lang="en-US" baseline="0" dirty="0" err="1" smtClean="0"/>
              <a:t>sx</a:t>
            </a:r>
            <a:r>
              <a:rPr lang="en-US" baseline="0" dirty="0" smtClean="0"/>
              <a:t>. </a:t>
            </a:r>
          </a:p>
          <a:p>
            <a:endParaRPr lang="en-US" baseline="0" dirty="0" smtClean="0"/>
          </a:p>
          <a:p>
            <a:pPr marL="274320" marR="0" lvl="0" indent="-228600" algn="l" defTabSz="914400" rtl="0" eaLnBrk="1" fontAlgn="auto" latinLnBrk="0" hangingPunct="1">
              <a:lnSpc>
                <a:spcPct val="100000"/>
              </a:lnSpc>
              <a:spcBef>
                <a:spcPct val="20000"/>
              </a:spcBef>
              <a:spcAft>
                <a:spcPts val="0"/>
              </a:spcAft>
              <a:buClr>
                <a:srgbClr val="C66951"/>
              </a:buClr>
              <a:buSzTx/>
              <a:buFont typeface="Wingdings 2" pitchFamily="18" charset="2"/>
              <a:buChar char=""/>
              <a:tabLst/>
              <a:defRPr/>
            </a:pP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The most common disorder in which psychosis is a feature is schizophrenia.  Schizophrenia does not mean “split personality”.  The term comes from the Greek word for </a:t>
            </a:r>
            <a:r>
              <a:rPr kumimoji="0" lang="en-US" sz="1900" b="0" i="0" u="none" strike="noStrike" kern="1200" cap="none" spc="150" normalizeH="0" baseline="0" noProof="0" dirty="0" smtClean="0">
                <a:ln>
                  <a:noFill/>
                </a:ln>
                <a:solidFill>
                  <a:srgbClr val="C66951"/>
                </a:solidFill>
                <a:effectLst/>
                <a:uLnTx/>
                <a:uFillTx/>
                <a:latin typeface="Franklin Gothic Medium"/>
                <a:ea typeface="+mn-ea"/>
                <a:cs typeface="+mn-cs"/>
              </a:rPr>
              <a:t>“fractured mind” </a:t>
            </a: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and refers to changes in mental function where </a:t>
            </a:r>
            <a:r>
              <a:rPr kumimoji="0" lang="en-US" sz="1900" b="0" i="0" u="none" strike="noStrike" kern="1200" cap="none" spc="150" normalizeH="0" baseline="0" noProof="0" dirty="0" smtClean="0">
                <a:ln>
                  <a:noFill/>
                </a:ln>
                <a:solidFill>
                  <a:srgbClr val="C66951"/>
                </a:solidFill>
                <a:effectLst/>
                <a:uLnTx/>
                <a:uFillTx/>
                <a:latin typeface="Franklin Gothic Medium"/>
                <a:ea typeface="+mn-ea"/>
                <a:cs typeface="+mn-cs"/>
              </a:rPr>
              <a:t>thoughts and perceptions become disordered</a:t>
            </a: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a:t>
            </a:r>
          </a:p>
          <a:p>
            <a:pPr marL="548640" marR="0" lvl="1" indent="-182880" algn="l" defTabSz="914400" rtl="0" eaLnBrk="1" fontAlgn="auto" latinLnBrk="0" hangingPunct="1">
              <a:lnSpc>
                <a:spcPct val="100000"/>
              </a:lnSpc>
              <a:spcBef>
                <a:spcPct val="20000"/>
              </a:spcBef>
              <a:spcAft>
                <a:spcPts val="0"/>
              </a:spcAft>
              <a:buClr>
                <a:srgbClr val="BF974D"/>
              </a:buClr>
              <a:buSzTx/>
              <a:buFont typeface="Wingdings" pitchFamily="2" charset="2"/>
              <a:buChar char="§"/>
              <a:tabLst/>
              <a:defRPr/>
            </a:pPr>
            <a:r>
              <a:rPr kumimoji="0" lang="en-US" sz="1700" b="0" i="0" u="none" strike="noStrike" kern="1200" cap="none" spc="100" normalizeH="0" baseline="0" noProof="0" dirty="0" smtClean="0">
                <a:ln>
                  <a:noFill/>
                </a:ln>
                <a:solidFill>
                  <a:srgbClr val="634C23"/>
                </a:solidFill>
                <a:effectLst/>
                <a:uLnTx/>
                <a:uFillTx/>
                <a:latin typeface="Franklin Gothic Medium"/>
                <a:ea typeface="+mn-ea"/>
                <a:cs typeface="+mn-cs"/>
              </a:rPr>
              <a:t>Delusions:  </a:t>
            </a:r>
            <a:r>
              <a:rPr kumimoji="0" lang="en-US" sz="1700" b="0" i="0" u="none" strike="noStrike" kern="1200" cap="none" spc="100" normalizeH="0" baseline="0" noProof="0" dirty="0" smtClean="0">
                <a:ln>
                  <a:noFill/>
                </a:ln>
                <a:solidFill>
                  <a:srgbClr val="534949"/>
                </a:solidFill>
                <a:effectLst/>
                <a:uLnTx/>
                <a:uFillTx/>
                <a:latin typeface="Franklin Gothic Medium"/>
                <a:ea typeface="+mn-ea"/>
                <a:cs typeface="+mn-cs"/>
              </a:rPr>
              <a:t>False beliefs of persecution, guilt, having a special mission, or being under outside control.  Although the delusions may seem bizarre to others, they are very real to the person experiencing them.</a:t>
            </a:r>
          </a:p>
          <a:p>
            <a:pPr marL="548640" marR="0" lvl="1" indent="-182880" algn="l" defTabSz="914400" rtl="0" eaLnBrk="1" fontAlgn="auto" latinLnBrk="0" hangingPunct="1">
              <a:lnSpc>
                <a:spcPct val="100000"/>
              </a:lnSpc>
              <a:spcBef>
                <a:spcPct val="20000"/>
              </a:spcBef>
              <a:spcAft>
                <a:spcPts val="0"/>
              </a:spcAft>
              <a:buClr>
                <a:srgbClr val="BF974D"/>
              </a:buClr>
              <a:buSzTx/>
              <a:buFont typeface="Wingdings" pitchFamily="2" charset="2"/>
              <a:buChar char="§"/>
              <a:tabLst/>
              <a:defRPr/>
            </a:pPr>
            <a:r>
              <a:rPr kumimoji="0" lang="en-US" sz="1700" b="0" i="0" u="none" strike="noStrike" kern="1200" cap="none" spc="100" normalizeH="0" baseline="0" noProof="0" dirty="0" smtClean="0">
                <a:ln>
                  <a:noFill/>
                </a:ln>
                <a:solidFill>
                  <a:srgbClr val="634C23"/>
                </a:solidFill>
                <a:effectLst/>
                <a:uLnTx/>
                <a:uFillTx/>
                <a:latin typeface="Franklin Gothic Medium"/>
                <a:ea typeface="+mn-ea"/>
                <a:cs typeface="+mn-cs"/>
              </a:rPr>
              <a:t>Hallucinations:  </a:t>
            </a:r>
            <a:r>
              <a:rPr kumimoji="0" lang="en-US" sz="1700" b="0" i="0" u="none" strike="noStrike" kern="1200" cap="none" spc="100" normalizeH="0" baseline="0" noProof="0" dirty="0" smtClean="0">
                <a:ln>
                  <a:noFill/>
                </a:ln>
                <a:solidFill>
                  <a:srgbClr val="534949"/>
                </a:solidFill>
                <a:effectLst/>
                <a:uLnTx/>
                <a:uFillTx/>
                <a:latin typeface="Franklin Gothic Medium"/>
                <a:ea typeface="+mn-ea"/>
                <a:cs typeface="+mn-cs"/>
              </a:rPr>
              <a:t>Hearing voices or seeing/feeling/tasting/smelling things that aren’t actually there.  They can be very frightening.  They seem very real.  </a:t>
            </a:r>
          </a:p>
          <a:p>
            <a:pPr marL="548640" marR="0" lvl="1" indent="-182880" algn="l" defTabSz="914400" rtl="0" eaLnBrk="1" fontAlgn="auto" latinLnBrk="0" hangingPunct="1">
              <a:lnSpc>
                <a:spcPct val="100000"/>
              </a:lnSpc>
              <a:spcBef>
                <a:spcPct val="20000"/>
              </a:spcBef>
              <a:spcAft>
                <a:spcPts val="0"/>
              </a:spcAft>
              <a:buClr>
                <a:srgbClr val="BF974D"/>
              </a:buClr>
              <a:buSzTx/>
              <a:buFont typeface="Wingdings" pitchFamily="2" charset="2"/>
              <a:buChar char="§"/>
              <a:tabLst/>
              <a:defRPr/>
            </a:pPr>
            <a:r>
              <a:rPr kumimoji="0" lang="en-US" sz="1700" b="0" i="0" u="none" strike="noStrike" kern="1200" cap="none" spc="100" normalizeH="0" baseline="0" noProof="0" dirty="0" smtClean="0">
                <a:ln>
                  <a:noFill/>
                </a:ln>
                <a:solidFill>
                  <a:srgbClr val="634C23"/>
                </a:solidFill>
                <a:effectLst/>
                <a:uLnTx/>
                <a:uFillTx/>
                <a:latin typeface="Franklin Gothic Medium"/>
                <a:ea typeface="+mn-ea"/>
                <a:cs typeface="+mn-cs"/>
              </a:rPr>
              <a:t>Thinking difficulties:  </a:t>
            </a:r>
            <a:r>
              <a:rPr kumimoji="0" lang="en-US" sz="1700" b="0" i="0" u="none" strike="noStrike" kern="1200" cap="none" spc="100" normalizeH="0" baseline="0" noProof="0" dirty="0" smtClean="0">
                <a:ln>
                  <a:noFill/>
                </a:ln>
                <a:solidFill>
                  <a:srgbClr val="534949"/>
                </a:solidFill>
                <a:effectLst/>
                <a:uLnTx/>
                <a:uFillTx/>
                <a:latin typeface="Franklin Gothic Medium"/>
                <a:ea typeface="+mn-ea"/>
                <a:cs typeface="+mn-cs"/>
              </a:rPr>
              <a:t>Difficulties in concentration, memory, planning, reasoning, communicating, completing daily tasks </a:t>
            </a:r>
          </a:p>
          <a:p>
            <a:pPr marL="548640" marR="0" lvl="1" indent="-182880" algn="l" defTabSz="914400" rtl="0" eaLnBrk="1" fontAlgn="auto" latinLnBrk="0" hangingPunct="1">
              <a:lnSpc>
                <a:spcPct val="100000"/>
              </a:lnSpc>
              <a:spcBef>
                <a:spcPct val="20000"/>
              </a:spcBef>
              <a:spcAft>
                <a:spcPts val="0"/>
              </a:spcAft>
              <a:buClr>
                <a:srgbClr val="BF974D"/>
              </a:buClr>
              <a:buSzTx/>
              <a:buFont typeface="Wingdings" pitchFamily="2" charset="2"/>
              <a:buChar char="§"/>
              <a:tabLst/>
              <a:defRPr/>
            </a:pPr>
            <a:r>
              <a:rPr kumimoji="0" lang="en-US" sz="1700" b="0" i="0" u="none" strike="noStrike" kern="1200" cap="none" spc="100" normalizeH="0" baseline="0" noProof="0" dirty="0" smtClean="0">
                <a:ln>
                  <a:noFill/>
                </a:ln>
                <a:solidFill>
                  <a:srgbClr val="BF974D">
                    <a:lumMod val="50000"/>
                  </a:srgbClr>
                </a:solidFill>
                <a:effectLst/>
                <a:uLnTx/>
                <a:uFillTx/>
                <a:latin typeface="Franklin Gothic Medium"/>
                <a:ea typeface="+mn-ea"/>
                <a:cs typeface="+mn-cs"/>
              </a:rPr>
              <a:t>Loss of drive, blunted emotions, social withdrawal</a:t>
            </a:r>
          </a:p>
          <a:p>
            <a:pPr marL="274320" marR="0" lvl="0" indent="-228600" algn="l" defTabSz="914400" rtl="0" eaLnBrk="1" fontAlgn="auto" latinLnBrk="0" hangingPunct="1">
              <a:lnSpc>
                <a:spcPct val="100000"/>
              </a:lnSpc>
              <a:spcBef>
                <a:spcPct val="20000"/>
              </a:spcBef>
              <a:spcAft>
                <a:spcPts val="0"/>
              </a:spcAft>
              <a:buClr>
                <a:srgbClr val="C66951"/>
              </a:buClr>
              <a:buSzTx/>
              <a:buFont typeface="Wingdings 2" pitchFamily="18" charset="2"/>
              <a:buChar char=""/>
              <a:tabLst/>
              <a:defRPr/>
            </a:pP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Affects 1.4 million Americans (0.45%) each year.  Most experience their first episode between the ages of 15 and 25. May have either a </a:t>
            </a:r>
            <a:r>
              <a:rPr kumimoji="0" lang="en-US" sz="1900" b="0" i="0" u="none" strike="noStrike" kern="1200" cap="none" spc="150" normalizeH="0" baseline="0" noProof="0" dirty="0" smtClean="0">
                <a:ln>
                  <a:noFill/>
                </a:ln>
                <a:solidFill>
                  <a:srgbClr val="C66951"/>
                </a:solidFill>
                <a:effectLst/>
                <a:uLnTx/>
                <a:uFillTx/>
                <a:latin typeface="Franklin Gothic Medium"/>
                <a:ea typeface="+mn-ea"/>
                <a:cs typeface="+mn-cs"/>
              </a:rPr>
              <a:t>slow or a rapid onset</a:t>
            </a: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a:t>
            </a:r>
          </a:p>
          <a:p>
            <a:pPr marL="274320" marR="0" lvl="0" indent="-228600" algn="l" defTabSz="914400" rtl="0" eaLnBrk="1" fontAlgn="auto" latinLnBrk="0" hangingPunct="1">
              <a:lnSpc>
                <a:spcPct val="100000"/>
              </a:lnSpc>
              <a:spcBef>
                <a:spcPct val="20000"/>
              </a:spcBef>
              <a:spcAft>
                <a:spcPts val="0"/>
              </a:spcAft>
              <a:buClr>
                <a:srgbClr val="C66951"/>
              </a:buClr>
              <a:buSzTx/>
              <a:buFont typeface="Wingdings 2" pitchFamily="18" charset="2"/>
              <a:buChar char=""/>
              <a:tabLst/>
              <a:defRPr/>
            </a:pP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Schizophrenia knows </a:t>
            </a:r>
            <a:r>
              <a:rPr kumimoji="0" lang="en-US" sz="1900" b="0" i="0" u="none" strike="noStrike" kern="1200" cap="none" spc="150" normalizeH="0" baseline="0" noProof="0" dirty="0" smtClean="0">
                <a:ln>
                  <a:noFill/>
                </a:ln>
                <a:solidFill>
                  <a:srgbClr val="C66951"/>
                </a:solidFill>
                <a:effectLst/>
                <a:uLnTx/>
                <a:uFillTx/>
                <a:latin typeface="Franklin Gothic Medium"/>
                <a:ea typeface="+mn-ea"/>
                <a:cs typeface="+mn-cs"/>
              </a:rPr>
              <a:t>no racial, cultural or economic boundaries</a:t>
            </a:r>
            <a:r>
              <a:rPr kumimoji="0" lang="en-US" sz="1900" b="0" i="0" u="none" strike="noStrike" kern="1200" cap="none" spc="150" normalizeH="0" baseline="0" noProof="0" dirty="0" smtClean="0">
                <a:ln>
                  <a:noFill/>
                </a:ln>
                <a:solidFill>
                  <a:srgbClr val="534949"/>
                </a:solidFill>
                <a:effectLst/>
                <a:uLnTx/>
                <a:uFillTx/>
                <a:latin typeface="Franklin Gothic Medium"/>
                <a:ea typeface="+mn-ea"/>
                <a:cs typeface="+mn-cs"/>
              </a:rPr>
              <a:t>.  It affects males more than females.</a:t>
            </a:r>
          </a:p>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10</a:t>
            </a:fld>
            <a:endParaRPr lang="en-US"/>
          </a:p>
        </p:txBody>
      </p:sp>
    </p:spTree>
    <p:extLst>
      <p:ext uri="{BB962C8B-B14F-4D97-AF65-F5344CB8AC3E}">
        <p14:creationId xmlns:p14="http://schemas.microsoft.com/office/powerpoint/2010/main" val="1040162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dirty="0" smtClean="0"/>
              <a:t>Any one of those individuals could be </a:t>
            </a:r>
            <a:r>
              <a:rPr lang="en-US" altLang="en-US" dirty="0" err="1" smtClean="0"/>
              <a:t>vulnerabile</a:t>
            </a:r>
            <a:r>
              <a:rPr lang="en-US" altLang="en-US" baseline="0" dirty="0" smtClean="0"/>
              <a:t> to suicide</a:t>
            </a:r>
            <a:endParaRPr lang="en-US" altLang="en-US" dirty="0" smtClean="0"/>
          </a:p>
          <a:p>
            <a:pPr eaLnBrk="1" hangingPunct="1">
              <a:lnSpc>
                <a:spcPct val="90000"/>
              </a:lnSpc>
            </a:pPr>
            <a:endParaRPr lang="en-US" altLang="en-US" dirty="0" smtClean="0"/>
          </a:p>
          <a:p>
            <a:pPr eaLnBrk="1" hangingPunct="1">
              <a:lnSpc>
                <a:spcPct val="90000"/>
              </a:lnSpc>
            </a:pPr>
            <a:r>
              <a:rPr lang="en-US" altLang="en-US" dirty="0" smtClean="0"/>
              <a:t>A leading cause of death at age 15-24 years ; Risk profiles for African Americans differ from those of White Americans1 ;</a:t>
            </a:r>
            <a:r>
              <a:rPr lang="en-US" altLang="en-US" baseline="0" dirty="0" smtClean="0"/>
              <a:t> </a:t>
            </a:r>
            <a:r>
              <a:rPr lang="en-US" altLang="en-US" dirty="0" smtClean="0"/>
              <a:t>Young AA women are at high risk for suicide thoughts and attempts ; Medically serious suicide attempts as high for young AA men compared to European-American men and women3</a:t>
            </a:r>
          </a:p>
          <a:p>
            <a:pPr eaLnBrk="1" hangingPunct="1">
              <a:lnSpc>
                <a:spcPct val="90000"/>
              </a:lnSpc>
            </a:pPr>
            <a:endParaRPr lang="en-US" altLang="en-US" dirty="0" smtClean="0"/>
          </a:p>
          <a:p>
            <a:pPr eaLnBrk="1" hangingPunct="1">
              <a:lnSpc>
                <a:spcPct val="90000"/>
              </a:lnSpc>
            </a:pPr>
            <a:endParaRPr lang="en-US" altLang="en-US" dirty="0" smtClean="0"/>
          </a:p>
          <a:p>
            <a:pPr eaLnBrk="1" hangingPunct="1">
              <a:lnSpc>
                <a:spcPct val="90000"/>
              </a:lnSpc>
            </a:pPr>
            <a:r>
              <a:rPr lang="en-US" altLang="en-US" dirty="0" smtClean="0"/>
              <a:t>And</a:t>
            </a:r>
            <a:r>
              <a:rPr lang="en-US" altLang="en-US" baseline="0" dirty="0" smtClean="0"/>
              <a:t> often in response to some stress—loss of job relationship, identity?</a:t>
            </a:r>
            <a:endParaRPr lang="en-US" altLang="en-US" dirty="0" smtClean="0"/>
          </a:p>
          <a:p>
            <a:pPr eaLnBrk="1" hangingPunct="1">
              <a:lnSpc>
                <a:spcPct val="90000"/>
              </a:lnSpc>
            </a:pPr>
            <a:endParaRPr lang="en-US" altLang="en-US" dirty="0" smtClean="0"/>
          </a:p>
          <a:p>
            <a:pPr eaLnBrk="1" hangingPunct="1">
              <a:lnSpc>
                <a:spcPct val="90000"/>
              </a:lnSpc>
            </a:pPr>
            <a:r>
              <a:rPr lang="en-US" altLang="en-US" dirty="0" smtClean="0"/>
              <a:t>Distal</a:t>
            </a:r>
          </a:p>
          <a:p>
            <a:pPr lvl="1" eaLnBrk="1" hangingPunct="1">
              <a:lnSpc>
                <a:spcPct val="90000"/>
              </a:lnSpc>
            </a:pPr>
            <a:r>
              <a:rPr lang="en-US" altLang="en-US" dirty="0" smtClean="0"/>
              <a:t>Psychological problems</a:t>
            </a:r>
          </a:p>
          <a:p>
            <a:pPr lvl="1" eaLnBrk="1" hangingPunct="1">
              <a:lnSpc>
                <a:spcPct val="90000"/>
              </a:lnSpc>
            </a:pPr>
            <a:endParaRPr lang="en-US" altLang="en-US" dirty="0" smtClean="0"/>
          </a:p>
          <a:p>
            <a:pPr lvl="1" eaLnBrk="1" hangingPunct="1"/>
            <a:r>
              <a:rPr lang="en-US" altLang="en-US" dirty="0" smtClean="0"/>
              <a:t>Psychology challenges </a:t>
            </a:r>
          </a:p>
          <a:p>
            <a:pPr lvl="2" eaLnBrk="1" hangingPunct="1"/>
            <a:r>
              <a:rPr lang="en-US" altLang="en-US" dirty="0" smtClean="0">
                <a:ea typeface="MS PGothic" pitchFamily="34" charset="-128"/>
              </a:rPr>
              <a:t>Depression</a:t>
            </a:r>
          </a:p>
          <a:p>
            <a:pPr lvl="2" eaLnBrk="1" hangingPunct="1"/>
            <a:r>
              <a:rPr lang="en-US" altLang="en-US" dirty="0" smtClean="0">
                <a:ea typeface="MS PGothic" pitchFamily="34" charset="-128"/>
              </a:rPr>
              <a:t>Bipolar Disorder</a:t>
            </a:r>
          </a:p>
          <a:p>
            <a:pPr lvl="2" eaLnBrk="1" hangingPunct="1"/>
            <a:r>
              <a:rPr lang="en-US" altLang="en-US" dirty="0" smtClean="0">
                <a:ea typeface="MS PGothic" pitchFamily="34" charset="-128"/>
              </a:rPr>
              <a:t>Psychotic Disorders</a:t>
            </a:r>
          </a:p>
          <a:p>
            <a:pPr lvl="2" eaLnBrk="1" hangingPunct="1"/>
            <a:r>
              <a:rPr lang="en-US" altLang="en-US" dirty="0" smtClean="0">
                <a:ea typeface="MS PGothic" pitchFamily="34" charset="-128"/>
              </a:rPr>
              <a:t>Borderline Personality Disorder</a:t>
            </a:r>
          </a:p>
          <a:p>
            <a:pPr lvl="2" eaLnBrk="1" hangingPunct="1"/>
            <a:r>
              <a:rPr lang="en-US" altLang="en-US" dirty="0" smtClean="0">
                <a:ea typeface="MS PGothic" pitchFamily="34" charset="-128"/>
              </a:rPr>
              <a:t>Antisocial Personality Disorder</a:t>
            </a:r>
          </a:p>
          <a:p>
            <a:pPr lvl="1" eaLnBrk="1" hangingPunct="1">
              <a:lnSpc>
                <a:spcPct val="90000"/>
              </a:lnSpc>
            </a:pPr>
            <a:endParaRPr lang="en-US" altLang="en-US" dirty="0" smtClean="0"/>
          </a:p>
          <a:p>
            <a:pPr lvl="1" eaLnBrk="1" hangingPunct="1">
              <a:lnSpc>
                <a:spcPct val="90000"/>
              </a:lnSpc>
            </a:pPr>
            <a:r>
              <a:rPr lang="en-US" altLang="en-US" dirty="0" smtClean="0"/>
              <a:t>Prior history of Suicidal Behaviors</a:t>
            </a:r>
          </a:p>
          <a:p>
            <a:pPr lvl="1" eaLnBrk="1" hangingPunct="1">
              <a:lnSpc>
                <a:spcPct val="90000"/>
              </a:lnSpc>
            </a:pPr>
            <a:r>
              <a:rPr lang="en-US" altLang="en-US" dirty="0" smtClean="0"/>
              <a:t>Genetics</a:t>
            </a:r>
          </a:p>
          <a:p>
            <a:pPr eaLnBrk="1" hangingPunct="1">
              <a:lnSpc>
                <a:spcPct val="90000"/>
              </a:lnSpc>
            </a:pPr>
            <a:r>
              <a:rPr lang="en-US" altLang="en-US" dirty="0" smtClean="0"/>
              <a:t>Proximal</a:t>
            </a:r>
          </a:p>
          <a:p>
            <a:pPr lvl="1" eaLnBrk="1" hangingPunct="1">
              <a:lnSpc>
                <a:spcPct val="90000"/>
              </a:lnSpc>
            </a:pPr>
            <a:r>
              <a:rPr lang="en-US" altLang="en-US" dirty="0" smtClean="0"/>
              <a:t>Cognitions or thought patterns</a:t>
            </a:r>
          </a:p>
          <a:p>
            <a:pPr lvl="1" eaLnBrk="1" hangingPunct="1">
              <a:lnSpc>
                <a:spcPct val="90000"/>
              </a:lnSpc>
            </a:pPr>
            <a:r>
              <a:rPr lang="en-US" altLang="en-US" dirty="0" smtClean="0"/>
              <a:t>Stress</a:t>
            </a:r>
          </a:p>
          <a:p>
            <a:pPr lvl="1" eaLnBrk="1" hangingPunct="1">
              <a:lnSpc>
                <a:spcPct val="90000"/>
              </a:lnSpc>
            </a:pPr>
            <a:r>
              <a:rPr lang="en-US" altLang="en-US" dirty="0" smtClean="0"/>
              <a:t>Substance Abuse and impulsivity</a:t>
            </a:r>
          </a:p>
          <a:p>
            <a:pPr lvl="1" eaLnBrk="1" hangingPunct="1">
              <a:lnSpc>
                <a:spcPct val="90000"/>
              </a:lnSpc>
            </a:pPr>
            <a:endParaRPr lang="en-US" altLang="en-US" dirty="0" smtClean="0"/>
          </a:p>
          <a:p>
            <a:pPr marL="109728" indent="0" eaLnBrk="1" hangingPunct="1">
              <a:buNone/>
              <a:defRPr/>
            </a:pPr>
            <a:r>
              <a:rPr lang="en-US" sz="2300" b="1" dirty="0" smtClean="0">
                <a:latin typeface="Calibri" panose="020F0502020204030204" pitchFamily="34" charset="0"/>
              </a:rPr>
              <a:t>Suicidal Desire and Ideation</a:t>
            </a:r>
            <a:r>
              <a:rPr lang="en-US" sz="2300" b="1" baseline="30000" dirty="0" smtClean="0">
                <a:latin typeface="Calibri" panose="020F0502020204030204" pitchFamily="34" charset="0"/>
              </a:rPr>
              <a:t>1</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Reasons for living</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Wish to die/live</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Frequency of ideation</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Passive attempt</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Desire for attempt</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Expectancy of attempt</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Lack of deterrents to attempt</a:t>
            </a:r>
          </a:p>
          <a:p>
            <a:pPr lvl="1" eaLnBrk="1" hangingPunct="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Talk of death/suicide </a:t>
            </a:r>
          </a:p>
          <a:p>
            <a:pPr marL="109728" lvl="1" indent="0">
              <a:lnSpc>
                <a:spcPct val="150000"/>
              </a:lnSpc>
              <a:buClr>
                <a:schemeClr val="accent3"/>
              </a:buClr>
              <a:buNone/>
              <a:defRPr/>
            </a:pPr>
            <a:r>
              <a:rPr lang="en-US" sz="2300" b="1" dirty="0" smtClean="0">
                <a:solidFill>
                  <a:schemeClr val="tx1"/>
                </a:solidFill>
                <a:latin typeface="Calibri" panose="020F0502020204030204" pitchFamily="34" charset="0"/>
              </a:rPr>
              <a:t>Resolved Plans and Preparations</a:t>
            </a:r>
            <a:r>
              <a:rPr lang="en-US" sz="2300" b="1" baseline="30000" dirty="0" smtClean="0">
                <a:solidFill>
                  <a:schemeClr val="tx1"/>
                </a:solidFill>
                <a:latin typeface="Calibri" panose="020F0502020204030204" pitchFamily="34" charset="0"/>
              </a:rPr>
              <a:t>1</a:t>
            </a:r>
          </a:p>
          <a:p>
            <a:pPr lvl="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Sense of </a:t>
            </a:r>
            <a:r>
              <a:rPr lang="en-US" sz="2000" i="1" dirty="0" smtClean="0">
                <a:solidFill>
                  <a:schemeClr val="tx1"/>
                </a:solidFill>
                <a:latin typeface="Calibri" panose="020F0502020204030204" pitchFamily="34" charset="0"/>
                <a:ea typeface="Times New Roman" charset="0"/>
                <a:cs typeface="Times New Roman" charset="0"/>
              </a:rPr>
              <a:t>courage</a:t>
            </a:r>
            <a:r>
              <a:rPr lang="en-US" sz="2000" dirty="0" smtClean="0">
                <a:solidFill>
                  <a:schemeClr val="tx1"/>
                </a:solidFill>
                <a:latin typeface="Calibri" panose="020F0502020204030204" pitchFamily="34" charset="0"/>
                <a:ea typeface="Times New Roman" charset="0"/>
                <a:cs typeface="Times New Roman" charset="0"/>
              </a:rPr>
              <a:t> to attempt</a:t>
            </a:r>
          </a:p>
          <a:p>
            <a:pPr lvl="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Sense of </a:t>
            </a:r>
            <a:r>
              <a:rPr lang="en-US" sz="2000" i="1" dirty="0" smtClean="0">
                <a:solidFill>
                  <a:schemeClr val="tx1"/>
                </a:solidFill>
                <a:latin typeface="Calibri" panose="020F0502020204030204" pitchFamily="34" charset="0"/>
                <a:ea typeface="Times New Roman" charset="0"/>
                <a:cs typeface="Times New Roman" charset="0"/>
              </a:rPr>
              <a:t>competence</a:t>
            </a:r>
            <a:r>
              <a:rPr lang="en-US" sz="2000" dirty="0" smtClean="0">
                <a:solidFill>
                  <a:schemeClr val="tx1"/>
                </a:solidFill>
                <a:latin typeface="Calibri" panose="020F0502020204030204" pitchFamily="34" charset="0"/>
                <a:ea typeface="Times New Roman" charset="0"/>
                <a:cs typeface="Times New Roman" charset="0"/>
              </a:rPr>
              <a:t> to attempt</a:t>
            </a:r>
          </a:p>
          <a:p>
            <a:pPr lvl="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Availability of, means to and </a:t>
            </a:r>
            <a:r>
              <a:rPr lang="en-US" sz="2000" i="1" dirty="0" smtClean="0">
                <a:solidFill>
                  <a:schemeClr val="tx1"/>
                </a:solidFill>
                <a:latin typeface="Calibri" panose="020F0502020204030204" pitchFamily="34" charset="0"/>
                <a:ea typeface="Times New Roman" charset="0"/>
                <a:cs typeface="Times New Roman" charset="0"/>
              </a:rPr>
              <a:t>opportunity</a:t>
            </a:r>
            <a:r>
              <a:rPr lang="en-US" sz="2000" dirty="0" smtClean="0">
                <a:solidFill>
                  <a:schemeClr val="tx1"/>
                </a:solidFill>
                <a:latin typeface="Calibri" panose="020F0502020204030204" pitchFamily="34" charset="0"/>
                <a:ea typeface="Times New Roman" charset="0"/>
                <a:cs typeface="Times New Roman" charset="0"/>
              </a:rPr>
              <a:t> for attempt</a:t>
            </a:r>
          </a:p>
          <a:p>
            <a:pPr lvl="1">
              <a:lnSpc>
                <a:spcPct val="150000"/>
              </a:lnSpc>
              <a:buFont typeface="Wingdings" panose="05000000000000000000" pitchFamily="2" charset="2"/>
              <a:buChar char="§"/>
              <a:defRPr/>
            </a:pPr>
            <a:r>
              <a:rPr lang="en-US" sz="2000" dirty="0" smtClean="0">
                <a:solidFill>
                  <a:schemeClr val="tx1"/>
                </a:solidFill>
                <a:latin typeface="Calibri" panose="020F0502020204030204" pitchFamily="34" charset="0"/>
                <a:ea typeface="Times New Roman" charset="0"/>
                <a:cs typeface="Times New Roman" charset="0"/>
              </a:rPr>
              <a:t>Specificity of </a:t>
            </a:r>
            <a:r>
              <a:rPr lang="en-US" sz="2000" i="1" dirty="0" smtClean="0">
                <a:solidFill>
                  <a:schemeClr val="tx1"/>
                </a:solidFill>
                <a:latin typeface="Calibri" panose="020F0502020204030204" pitchFamily="34" charset="0"/>
                <a:ea typeface="Times New Roman" charset="0"/>
                <a:cs typeface="Times New Roman" charset="0"/>
              </a:rPr>
              <a:t>plan</a:t>
            </a:r>
            <a:r>
              <a:rPr lang="en-US" sz="2000" dirty="0" smtClean="0">
                <a:solidFill>
                  <a:schemeClr val="tx1"/>
                </a:solidFill>
                <a:latin typeface="Calibri" panose="020F0502020204030204" pitchFamily="34" charset="0"/>
                <a:ea typeface="Times New Roman" charset="0"/>
                <a:cs typeface="Times New Roman" charset="0"/>
              </a:rPr>
              <a:t> for attempt</a:t>
            </a:r>
          </a:p>
          <a:p>
            <a:pPr lvl="1">
              <a:lnSpc>
                <a:spcPct val="150000"/>
              </a:lnSpc>
              <a:buFont typeface="Wingdings" panose="05000000000000000000" pitchFamily="2" charset="2"/>
              <a:buChar char="§"/>
              <a:defRPr/>
            </a:pPr>
            <a:r>
              <a:rPr lang="en-US" sz="2000" i="1" dirty="0" smtClean="0">
                <a:solidFill>
                  <a:schemeClr val="tx1"/>
                </a:solidFill>
                <a:latin typeface="Calibri" panose="020F0502020204030204" pitchFamily="34" charset="0"/>
                <a:ea typeface="Times New Roman" charset="0"/>
                <a:cs typeface="Times New Roman" charset="0"/>
              </a:rPr>
              <a:t>Preparations</a:t>
            </a:r>
            <a:r>
              <a:rPr lang="en-US" sz="2000" dirty="0" smtClean="0">
                <a:solidFill>
                  <a:schemeClr val="tx1"/>
                </a:solidFill>
                <a:latin typeface="Calibri" panose="020F0502020204030204" pitchFamily="34" charset="0"/>
                <a:ea typeface="Times New Roman" charset="0"/>
                <a:cs typeface="Times New Roman" charset="0"/>
              </a:rPr>
              <a:t> for attempt</a:t>
            </a:r>
          </a:p>
          <a:p>
            <a:pPr lvl="1" eaLnBrk="1" hangingPunct="1">
              <a:lnSpc>
                <a:spcPct val="150000"/>
              </a:lnSpc>
              <a:buFont typeface="Wingdings" panose="05000000000000000000" pitchFamily="2" charset="2"/>
              <a:buChar char="§"/>
              <a:defRPr/>
            </a:pPr>
            <a:endParaRPr lang="en-US" sz="2000" dirty="0" smtClean="0">
              <a:solidFill>
                <a:schemeClr val="tx1"/>
              </a:solidFill>
              <a:latin typeface="Calibri" panose="020F0502020204030204" pitchFamily="34" charset="0"/>
              <a:ea typeface="Times New Roman" charset="0"/>
              <a:cs typeface="Times New Roman" charset="0"/>
            </a:endParaRPr>
          </a:p>
          <a:p>
            <a:pPr lvl="1" eaLnBrk="1" hangingPunct="1">
              <a:lnSpc>
                <a:spcPct val="90000"/>
              </a:lnSpc>
            </a:pPr>
            <a:endParaRPr lang="en-US" altLang="en-US" dirty="0" smtClean="0"/>
          </a:p>
          <a:p>
            <a:endParaRPr lang="en-US" altLang="en-US" dirty="0"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29057" indent="-280406">
              <a:defRPr>
                <a:solidFill>
                  <a:schemeClr val="tx1"/>
                </a:solidFill>
                <a:latin typeface="Calibri" pitchFamily="34" charset="0"/>
                <a:ea typeface="MS PGothic" pitchFamily="34" charset="-128"/>
              </a:defRPr>
            </a:lvl2pPr>
            <a:lvl3pPr marL="1121626" indent="-224325">
              <a:defRPr>
                <a:solidFill>
                  <a:schemeClr val="tx1"/>
                </a:solidFill>
                <a:latin typeface="Calibri" pitchFamily="34" charset="0"/>
                <a:ea typeface="MS PGothic" pitchFamily="34" charset="-128"/>
              </a:defRPr>
            </a:lvl3pPr>
            <a:lvl4pPr marL="1570276" indent="-224325">
              <a:defRPr>
                <a:solidFill>
                  <a:schemeClr val="tx1"/>
                </a:solidFill>
                <a:latin typeface="Calibri" pitchFamily="34" charset="0"/>
                <a:ea typeface="MS PGothic" pitchFamily="34" charset="-128"/>
              </a:defRPr>
            </a:lvl4pPr>
            <a:lvl5pPr marL="2018927" indent="-224325">
              <a:defRPr>
                <a:solidFill>
                  <a:schemeClr val="tx1"/>
                </a:solidFill>
                <a:latin typeface="Calibri" pitchFamily="34" charset="0"/>
                <a:ea typeface="MS PGothic" pitchFamily="34" charset="-128"/>
              </a:defRPr>
            </a:lvl5pPr>
            <a:lvl6pPr marL="2467577" indent="-224325" defTabSz="448650" eaLnBrk="0" fontAlgn="base" hangingPunct="0">
              <a:spcBef>
                <a:spcPct val="0"/>
              </a:spcBef>
              <a:spcAft>
                <a:spcPct val="0"/>
              </a:spcAft>
              <a:defRPr>
                <a:solidFill>
                  <a:schemeClr val="tx1"/>
                </a:solidFill>
                <a:latin typeface="Calibri" pitchFamily="34" charset="0"/>
                <a:ea typeface="MS PGothic" pitchFamily="34" charset="-128"/>
              </a:defRPr>
            </a:lvl6pPr>
            <a:lvl7pPr marL="2916227" indent="-224325" defTabSz="448650" eaLnBrk="0" fontAlgn="base" hangingPunct="0">
              <a:spcBef>
                <a:spcPct val="0"/>
              </a:spcBef>
              <a:spcAft>
                <a:spcPct val="0"/>
              </a:spcAft>
              <a:defRPr>
                <a:solidFill>
                  <a:schemeClr val="tx1"/>
                </a:solidFill>
                <a:latin typeface="Calibri" pitchFamily="34" charset="0"/>
                <a:ea typeface="MS PGothic" pitchFamily="34" charset="-128"/>
              </a:defRPr>
            </a:lvl7pPr>
            <a:lvl8pPr marL="3364878" indent="-224325" defTabSz="448650" eaLnBrk="0" fontAlgn="base" hangingPunct="0">
              <a:spcBef>
                <a:spcPct val="0"/>
              </a:spcBef>
              <a:spcAft>
                <a:spcPct val="0"/>
              </a:spcAft>
              <a:defRPr>
                <a:solidFill>
                  <a:schemeClr val="tx1"/>
                </a:solidFill>
                <a:latin typeface="Calibri" pitchFamily="34" charset="0"/>
                <a:ea typeface="MS PGothic" pitchFamily="34" charset="-128"/>
              </a:defRPr>
            </a:lvl8pPr>
            <a:lvl9pPr marL="3813528" indent="-224325" defTabSz="448650" eaLnBrk="0" fontAlgn="base" hangingPunct="0">
              <a:spcBef>
                <a:spcPct val="0"/>
              </a:spcBef>
              <a:spcAft>
                <a:spcPct val="0"/>
              </a:spcAft>
              <a:defRPr>
                <a:solidFill>
                  <a:schemeClr val="tx1"/>
                </a:solidFill>
                <a:latin typeface="Calibri" pitchFamily="34" charset="0"/>
                <a:ea typeface="MS PGothic" pitchFamily="34" charset="-128"/>
              </a:defRPr>
            </a:lvl9pPr>
          </a:lstStyle>
          <a:p>
            <a:fld id="{4354ECD0-9FFF-4279-9E10-8F7C598C69F8}" type="slidenum">
              <a:rPr lang="en-US" altLang="en-US"/>
              <a:pPr/>
              <a:t>11</a:t>
            </a:fld>
            <a:endParaRPr lang="en-US" altLang="en-US"/>
          </a:p>
        </p:txBody>
      </p:sp>
    </p:spTree>
    <p:extLst>
      <p:ext uri="{BB962C8B-B14F-4D97-AF65-F5344CB8AC3E}">
        <p14:creationId xmlns:p14="http://schemas.microsoft.com/office/powerpoint/2010/main" val="2596411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12</a:t>
            </a:fld>
            <a:endParaRPr lang="en-US"/>
          </a:p>
        </p:txBody>
      </p:sp>
    </p:spTree>
    <p:extLst>
      <p:ext uri="{BB962C8B-B14F-4D97-AF65-F5344CB8AC3E}">
        <p14:creationId xmlns:p14="http://schemas.microsoft.com/office/powerpoint/2010/main" val="3609828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Passive</a:t>
            </a:r>
          </a:p>
          <a:p>
            <a:r>
              <a:rPr lang="en-US" dirty="0" smtClean="0"/>
              <a:t>“Life is not worth living. I would be better off dead”</a:t>
            </a:r>
          </a:p>
          <a:p>
            <a:endParaRPr lang="en-US" dirty="0" smtClean="0"/>
          </a:p>
          <a:p>
            <a:r>
              <a:rPr lang="en-US" dirty="0" smtClean="0"/>
              <a:t>Active</a:t>
            </a:r>
          </a:p>
          <a:p>
            <a:r>
              <a:rPr lang="en-US" dirty="0" smtClean="0"/>
              <a:t>“I think about harming myself or dying, but I don’t have a plan for how I would do it”</a:t>
            </a:r>
          </a:p>
          <a:p>
            <a:endParaRPr lang="en-US" dirty="0" smtClean="0"/>
          </a:p>
          <a:p>
            <a:r>
              <a:rPr lang="en-US" dirty="0" smtClean="0"/>
              <a:t>Specific Plans</a:t>
            </a:r>
          </a:p>
          <a:p>
            <a:r>
              <a:rPr lang="en-US" dirty="0" smtClean="0"/>
              <a:t>“I have a plan for how to kill myself and I have the means to do it”</a:t>
            </a:r>
          </a:p>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13</a:t>
            </a:fld>
            <a:endParaRPr lang="en-US"/>
          </a:p>
        </p:txBody>
      </p:sp>
    </p:spTree>
    <p:extLst>
      <p:ext uri="{BB962C8B-B14F-4D97-AF65-F5344CB8AC3E}">
        <p14:creationId xmlns:p14="http://schemas.microsoft.com/office/powerpoint/2010/main" val="1592199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algn="ctr" eaLnBrk="0" fontAlgn="base" hangingPunct="0">
              <a:spcBef>
                <a:spcPct val="0"/>
              </a:spcBef>
              <a:spcAft>
                <a:spcPct val="0"/>
              </a:spcAft>
              <a:defRPr>
                <a:solidFill>
                  <a:schemeClr val="tx1"/>
                </a:solidFill>
                <a:latin typeface="Garamond" panose="02020404030301010803" pitchFamily="18" charset="0"/>
              </a:defRPr>
            </a:lvl6pPr>
            <a:lvl7pPr marL="2971800" indent="-228600" algn="ctr" eaLnBrk="0" fontAlgn="base" hangingPunct="0">
              <a:spcBef>
                <a:spcPct val="0"/>
              </a:spcBef>
              <a:spcAft>
                <a:spcPct val="0"/>
              </a:spcAft>
              <a:defRPr>
                <a:solidFill>
                  <a:schemeClr val="tx1"/>
                </a:solidFill>
                <a:latin typeface="Garamond" panose="02020404030301010803" pitchFamily="18" charset="0"/>
              </a:defRPr>
            </a:lvl7pPr>
            <a:lvl8pPr marL="3429000" indent="-228600" algn="ctr" eaLnBrk="0" fontAlgn="base" hangingPunct="0">
              <a:spcBef>
                <a:spcPct val="0"/>
              </a:spcBef>
              <a:spcAft>
                <a:spcPct val="0"/>
              </a:spcAft>
              <a:defRPr>
                <a:solidFill>
                  <a:schemeClr val="tx1"/>
                </a:solidFill>
                <a:latin typeface="Garamond" panose="02020404030301010803" pitchFamily="18" charset="0"/>
              </a:defRPr>
            </a:lvl8pPr>
            <a:lvl9pPr marL="3886200" indent="-228600" algn="ctr" eaLnBrk="0" fontAlgn="base" hangingPunct="0">
              <a:spcBef>
                <a:spcPct val="0"/>
              </a:spcBef>
              <a:spcAft>
                <a:spcPct val="0"/>
              </a:spcAft>
              <a:defRPr>
                <a:solidFill>
                  <a:schemeClr val="tx1"/>
                </a:solidFill>
                <a:latin typeface="Garamond" panose="02020404030301010803" pitchFamily="18" charset="0"/>
              </a:defRPr>
            </a:lvl9pPr>
          </a:lstStyle>
          <a:p>
            <a:fld id="{460165C1-BB5A-442F-A4D0-1462E4D0EF30}" type="slidenum">
              <a:rPr lang="en-US" altLang="en-US">
                <a:latin typeface="Arial" panose="020B0604020202020204" pitchFamily="34" charset="0"/>
              </a:rPr>
              <a:pPr/>
              <a:t>14</a:t>
            </a:fld>
            <a:endParaRPr lang="en-US" altLang="en-US">
              <a:latin typeface="Arial" panose="020B060402020202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en-US" altLang="en-US" dirty="0" smtClean="0">
                <a:latin typeface="Arial" panose="020B0604020202020204" pitchFamily="34" charset="0"/>
              </a:rPr>
              <a:t>A study conducted at the 10th Annual African American Conference on Diabetes (2004) found that participants were more likely to pray when they felt depressed. </a:t>
            </a:r>
          </a:p>
        </p:txBody>
      </p:sp>
    </p:spTree>
    <p:extLst>
      <p:ext uri="{BB962C8B-B14F-4D97-AF65-F5344CB8AC3E}">
        <p14:creationId xmlns:p14="http://schemas.microsoft.com/office/powerpoint/2010/main" val="3268730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16</a:t>
            </a:fld>
            <a:endParaRPr lang="en-US"/>
          </a:p>
        </p:txBody>
      </p:sp>
    </p:spTree>
    <p:extLst>
      <p:ext uri="{BB962C8B-B14F-4D97-AF65-F5344CB8AC3E}">
        <p14:creationId xmlns:p14="http://schemas.microsoft.com/office/powerpoint/2010/main" val="63145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2</a:t>
            </a:fld>
            <a:endParaRPr lang="en-US"/>
          </a:p>
        </p:txBody>
      </p:sp>
    </p:spTree>
    <p:extLst>
      <p:ext uri="{BB962C8B-B14F-4D97-AF65-F5344CB8AC3E}">
        <p14:creationId xmlns:p14="http://schemas.microsoft.com/office/powerpoint/2010/main" val="3243029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3</a:t>
            </a:fld>
            <a:endParaRPr lang="en-US"/>
          </a:p>
        </p:txBody>
      </p:sp>
    </p:spTree>
    <p:extLst>
      <p:ext uri="{BB962C8B-B14F-4D97-AF65-F5344CB8AC3E}">
        <p14:creationId xmlns:p14="http://schemas.microsoft.com/office/powerpoint/2010/main" val="1915319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Anxiety mimics problems</a:t>
            </a:r>
            <a:r>
              <a:rPr lang="en-US" baseline="0" dirty="0" smtClean="0"/>
              <a:t> that have physical health roots. </a:t>
            </a:r>
            <a:endParaRPr lang="en-US" dirty="0" smtClean="0"/>
          </a:p>
          <a:p>
            <a:endParaRPr lang="en-US" dirty="0" smtClean="0"/>
          </a:p>
          <a:p>
            <a:r>
              <a:rPr lang="en-US" dirty="0" smtClean="0"/>
              <a:t>Cardiovascular:  pounding heart, chest pain, rapid heartbeat, flushing</a:t>
            </a:r>
          </a:p>
          <a:p>
            <a:r>
              <a:rPr lang="en-US" dirty="0" smtClean="0"/>
              <a:t>Respiratory: hyperventilation, shortness of breath</a:t>
            </a:r>
          </a:p>
          <a:p>
            <a:r>
              <a:rPr lang="en-US" dirty="0" smtClean="0"/>
              <a:t>Neurologic:  dizziness, headache, sweating, tingling, numbness</a:t>
            </a:r>
          </a:p>
          <a:p>
            <a:r>
              <a:rPr lang="en-US" dirty="0" smtClean="0"/>
              <a:t>Gastrointestinal:  choking, dry mouth, stomach pains, nausea, vomiting, diarrhea</a:t>
            </a:r>
          </a:p>
          <a:p>
            <a:r>
              <a:rPr lang="en-US" dirty="0" smtClean="0"/>
              <a:t>Musculoskeletal:  muscle aches and pains, restlessness, tremors/shaking, inability to relax</a:t>
            </a:r>
          </a:p>
          <a:p>
            <a:endParaRPr lang="en-US" dirty="0" smtClean="0"/>
          </a:p>
          <a:p>
            <a:r>
              <a:rPr lang="en-US" dirty="0" smtClean="0"/>
              <a:t>Psychological</a:t>
            </a:r>
          </a:p>
          <a:p>
            <a:r>
              <a:rPr lang="en-US" dirty="0" smtClean="0"/>
              <a:t>Unrealistic and/or excessive fear and worry about past and future events, mind racing or going blank, decreased concentration and memory, indecisiveness, irritability, impatience, anger, confusion, restlessness or feeling “on edge” or nervous, tiredness, sleep disturbance, vivid dreams</a:t>
            </a:r>
          </a:p>
          <a:p>
            <a:endParaRPr lang="en-US" dirty="0" smtClean="0"/>
          </a:p>
          <a:p>
            <a:r>
              <a:rPr lang="en-US" dirty="0" smtClean="0"/>
              <a:t>Behavioral</a:t>
            </a:r>
          </a:p>
          <a:p>
            <a:r>
              <a:rPr lang="en-US" dirty="0" smtClean="0"/>
              <a:t>Avoidance of situations, obsessive or compulsive behaviors, distress in social situations, phobic behavior</a:t>
            </a:r>
          </a:p>
          <a:p>
            <a:endParaRPr lang="en-US" dirty="0" smtClean="0"/>
          </a:p>
          <a:p>
            <a:r>
              <a:rPr lang="en-US" dirty="0" smtClean="0"/>
              <a:t>Anxiety disorders (including phobias, panic, generalized anxiety) differs from normal anxiety in the following ways:</a:t>
            </a:r>
          </a:p>
          <a:p>
            <a:r>
              <a:rPr lang="en-US" dirty="0" smtClean="0"/>
              <a:t>Intense</a:t>
            </a:r>
          </a:p>
          <a:p>
            <a:r>
              <a:rPr lang="en-US" dirty="0" smtClean="0"/>
              <a:t>Last longer</a:t>
            </a:r>
          </a:p>
          <a:p>
            <a:r>
              <a:rPr lang="en-US" dirty="0" smtClean="0"/>
              <a:t>Interfere with daily life</a:t>
            </a:r>
          </a:p>
          <a:p>
            <a:endParaRPr lang="en-US" dirty="0" smtClean="0"/>
          </a:p>
          <a:p>
            <a:r>
              <a:rPr lang="en-US" dirty="0" smtClean="0"/>
              <a:t>An anxiety disorder can begin in childhood, adolescent or early adulthood  </a:t>
            </a:r>
          </a:p>
          <a:p>
            <a:endParaRPr lang="en-US" dirty="0" smtClean="0"/>
          </a:p>
          <a:p>
            <a:r>
              <a:rPr lang="en-US" dirty="0" smtClean="0"/>
              <a:t>There are physical, psychological and behavioral manifestations of anxiety disorders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4</a:t>
            </a:fld>
            <a:endParaRPr lang="en-US"/>
          </a:p>
        </p:txBody>
      </p:sp>
    </p:spTree>
    <p:extLst>
      <p:ext uri="{BB962C8B-B14F-4D97-AF65-F5344CB8AC3E}">
        <p14:creationId xmlns:p14="http://schemas.microsoft.com/office/powerpoint/2010/main" val="2129217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with bipolar disorder have extreme mood swings.  They can experience periods of depression, mania and long periods of normal mood in between.  Time periods vary from person to person.</a:t>
            </a:r>
          </a:p>
          <a:p>
            <a:endParaRPr lang="en-US" dirty="0" smtClean="0"/>
          </a:p>
          <a:p>
            <a:r>
              <a:rPr lang="en-US" dirty="0" smtClean="0"/>
              <a:t>It affects 2.6% of adults in any one year.  Fifty percent have their first episode by age 25.  Males and females are equally affected. It can take people with bipolar disorder a long time to be diagnosed correctly.  </a:t>
            </a:r>
          </a:p>
          <a:p>
            <a:endParaRPr lang="en-US" dirty="0" smtClean="0"/>
          </a:p>
          <a:p>
            <a:r>
              <a:rPr lang="en-US" dirty="0" smtClean="0"/>
              <a:t>It is not unusual for people with bipolar disorder to become psychotic during depressive or manic episodes.</a:t>
            </a:r>
          </a:p>
          <a:p>
            <a:endParaRPr lang="en-US" dirty="0" smtClean="0"/>
          </a:p>
          <a:p>
            <a:r>
              <a:rPr lang="en-US" dirty="0" smtClean="0"/>
              <a:t>Features of depression are consistent with those described earlier so let’s define mania.</a:t>
            </a:r>
          </a:p>
          <a:p>
            <a:r>
              <a:rPr lang="en-US" dirty="0" smtClean="0"/>
              <a:t>Increased energy or </a:t>
            </a:r>
            <a:r>
              <a:rPr lang="en-US" dirty="0" err="1" smtClean="0"/>
              <a:t>overactivity</a:t>
            </a:r>
            <a:r>
              <a:rPr lang="en-US" dirty="0" smtClean="0"/>
              <a:t>, elevated mood, need less sleep than usual, irritability, rapid thinking/speech, lack of inhibitions, grandiose delusions, </a:t>
            </a:r>
            <a:r>
              <a:rPr lang="en-US" dirty="0" err="1" smtClean="0"/>
              <a:t>hyperreligiosity</a:t>
            </a:r>
            <a:r>
              <a:rPr lang="en-US" dirty="0" smtClean="0"/>
              <a:t>, </a:t>
            </a:r>
            <a:r>
              <a:rPr lang="en-US" dirty="0" err="1" smtClean="0"/>
              <a:t>hypersexuality</a:t>
            </a:r>
            <a:r>
              <a:rPr lang="en-US" dirty="0" smtClean="0"/>
              <a:t>, lack of insight</a:t>
            </a:r>
          </a:p>
          <a:p>
            <a:endParaRPr lang="en-US" dirty="0" smtClean="0"/>
          </a:p>
          <a:p>
            <a:r>
              <a:rPr lang="en-US" dirty="0" smtClean="0"/>
              <a:t>Recently her doctor prescribed a new anti-depressant; six weeks later she felt like a new woman</a:t>
            </a:r>
          </a:p>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5</a:t>
            </a:fld>
            <a:endParaRPr lang="en-US"/>
          </a:p>
        </p:txBody>
      </p:sp>
    </p:spTree>
    <p:extLst>
      <p:ext uri="{BB962C8B-B14F-4D97-AF65-F5344CB8AC3E}">
        <p14:creationId xmlns:p14="http://schemas.microsoft.com/office/powerpoint/2010/main" val="2223623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tired. I don’t care…</a:t>
            </a:r>
          </a:p>
          <a:p>
            <a:r>
              <a:rPr lang="en-US" dirty="0" smtClean="0"/>
              <a:t>Feeling sad or empty most of the day, everyday.</a:t>
            </a:r>
          </a:p>
          <a:p>
            <a:r>
              <a:rPr lang="en-US" dirty="0" smtClean="0"/>
              <a:t>Significant weight loss or gain.</a:t>
            </a:r>
          </a:p>
          <a:p>
            <a:r>
              <a:rPr lang="en-US" dirty="0" smtClean="0"/>
              <a:t>Trouble sleeping or sleeping too much.</a:t>
            </a:r>
          </a:p>
          <a:p>
            <a:r>
              <a:rPr lang="en-US" dirty="0" smtClean="0"/>
              <a:t>Feeling agitated or physically sluggish.</a:t>
            </a:r>
          </a:p>
          <a:p>
            <a:r>
              <a:rPr lang="en-US" dirty="0" smtClean="0"/>
              <a:t>Fatigue or loss of energy.</a:t>
            </a:r>
          </a:p>
          <a:p>
            <a:r>
              <a:rPr lang="en-US" dirty="0" smtClean="0"/>
              <a:t>Loss of interest/pleasure in activities that were previously enjoyable</a:t>
            </a:r>
          </a:p>
          <a:p>
            <a:r>
              <a:rPr lang="en-US" dirty="0" smtClean="0"/>
              <a:t>Problems with memory or concentration</a:t>
            </a:r>
          </a:p>
          <a:p>
            <a:r>
              <a:rPr lang="en-US" dirty="0" smtClean="0"/>
              <a:t>Feeling restless or irritable</a:t>
            </a:r>
          </a:p>
          <a:p>
            <a:r>
              <a:rPr lang="en-US" dirty="0" smtClean="0"/>
              <a:t>Thoughts about suicide</a:t>
            </a:r>
          </a:p>
          <a:p>
            <a:endParaRPr lang="en-US" dirty="0" smtClean="0"/>
          </a:p>
          <a:p>
            <a:r>
              <a:rPr lang="en-US" dirty="0" smtClean="0"/>
              <a:t>Depression has </a:t>
            </a:r>
            <a:r>
              <a:rPr lang="en-US" u="sng" dirty="0" smtClean="0">
                <a:solidFill>
                  <a:schemeClr val="accent5">
                    <a:lumMod val="50000"/>
                  </a:schemeClr>
                </a:solidFill>
              </a:rPr>
              <a:t>no single cause</a:t>
            </a:r>
            <a:r>
              <a:rPr lang="en-US" dirty="0" smtClean="0">
                <a:solidFill>
                  <a:srgbClr val="C66951"/>
                </a:solidFill>
              </a:rPr>
              <a:t> </a:t>
            </a:r>
            <a:r>
              <a:rPr lang="en-US" dirty="0" smtClean="0"/>
              <a:t>and often involves the interaction of </a:t>
            </a:r>
            <a:r>
              <a:rPr lang="en-US" dirty="0" smtClean="0">
                <a:solidFill>
                  <a:srgbClr val="C66951"/>
                </a:solidFill>
              </a:rPr>
              <a:t>many diverse biological, psychological and social factors</a:t>
            </a:r>
            <a:r>
              <a:rPr lang="en-US" dirty="0" smtClean="0"/>
              <a:t>  </a:t>
            </a:r>
          </a:p>
          <a:p>
            <a:endParaRPr lang="en-US" dirty="0" smtClean="0"/>
          </a:p>
          <a:p>
            <a:r>
              <a:rPr lang="en-US" dirty="0" smtClean="0"/>
              <a:t>People may come depressed when something very distressing has happened and they feel powerless to control the situation:</a:t>
            </a:r>
          </a:p>
          <a:p>
            <a:pPr lvl="1"/>
            <a:r>
              <a:rPr lang="en-US" dirty="0" smtClean="0"/>
              <a:t>A breakup of a relationship or living in conflict</a:t>
            </a:r>
          </a:p>
          <a:p>
            <a:pPr lvl="1"/>
            <a:r>
              <a:rPr lang="en-US" dirty="0" smtClean="0"/>
              <a:t>Long-term poverty</a:t>
            </a:r>
          </a:p>
          <a:p>
            <a:pPr lvl="1"/>
            <a:r>
              <a:rPr lang="en-US" dirty="0" smtClean="0"/>
              <a:t>Loss of a job or difficulty finding a new one</a:t>
            </a:r>
          </a:p>
          <a:p>
            <a:pPr lvl="1"/>
            <a:r>
              <a:rPr lang="en-US" dirty="0" smtClean="0"/>
              <a:t>Having an accident that results in long-term disability</a:t>
            </a:r>
          </a:p>
          <a:p>
            <a:pPr lvl="1"/>
            <a:r>
              <a:rPr lang="en-US" dirty="0" smtClean="0"/>
              <a:t>Death of a loved one</a:t>
            </a:r>
          </a:p>
          <a:p>
            <a:endParaRPr lang="en-US" dirty="0" smtClean="0"/>
          </a:p>
          <a:p>
            <a:r>
              <a:rPr lang="en-US" dirty="0" smtClean="0"/>
              <a:t>Selected </a:t>
            </a:r>
            <a:r>
              <a:rPr lang="en-US" dirty="0" smtClean="0">
                <a:solidFill>
                  <a:srgbClr val="C66951"/>
                </a:solidFill>
              </a:rPr>
              <a:t>sub-types of depression</a:t>
            </a:r>
            <a:r>
              <a:rPr lang="en-US" dirty="0" smtClean="0"/>
              <a:t>:  Seasonal affective disorder, Depression following childbirth, Depression secondary to a medical condition</a:t>
            </a:r>
          </a:p>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6</a:t>
            </a:fld>
            <a:endParaRPr lang="en-US"/>
          </a:p>
        </p:txBody>
      </p:sp>
    </p:spTree>
    <p:extLst>
      <p:ext uri="{BB962C8B-B14F-4D97-AF65-F5344CB8AC3E}">
        <p14:creationId xmlns:p14="http://schemas.microsoft.com/office/powerpoint/2010/main" val="1997073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Oscar presents as a strong, self-assured man who has good relationships with his family so they trust that he knows his limits and can take care of himself. </a:t>
            </a:r>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7</a:t>
            </a:fld>
            <a:endParaRPr lang="en-US"/>
          </a:p>
        </p:txBody>
      </p:sp>
    </p:spTree>
    <p:extLst>
      <p:ext uri="{BB962C8B-B14F-4D97-AF65-F5344CB8AC3E}">
        <p14:creationId xmlns:p14="http://schemas.microsoft.com/office/powerpoint/2010/main" val="4246252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Increased tolerance</a:t>
            </a:r>
            <a:r>
              <a:rPr lang="en-US" baseline="0" dirty="0" smtClean="0"/>
              <a:t> or needing more</a:t>
            </a:r>
          </a:p>
          <a:p>
            <a:endParaRPr lang="en-US" baseline="0" dirty="0" smtClean="0"/>
          </a:p>
          <a:p>
            <a:r>
              <a:rPr lang="en-US" dirty="0" smtClean="0"/>
              <a:t>During the last year have you had a feeling of guilt or remorse after drinking?  REMORSE</a:t>
            </a:r>
          </a:p>
          <a:p>
            <a:endParaRPr lang="en-US" dirty="0" smtClean="0"/>
          </a:p>
          <a:p>
            <a:r>
              <a:rPr lang="en-US" dirty="0" smtClean="0"/>
              <a:t>During the past year, has a friend or family member ever told you about things you said or did while you were drinking that you could not remember?  AMNESIA</a:t>
            </a:r>
          </a:p>
          <a:p>
            <a:endParaRPr lang="en-US" dirty="0" smtClean="0"/>
          </a:p>
          <a:p>
            <a:r>
              <a:rPr lang="en-US" dirty="0" smtClean="0"/>
              <a:t>During the past year, have you failed to do what was normally expected from you because of drinking?  PERFORMANCE</a:t>
            </a:r>
          </a:p>
          <a:p>
            <a:endParaRPr lang="en-US" dirty="0" smtClean="0"/>
          </a:p>
          <a:p>
            <a:r>
              <a:rPr lang="en-US" dirty="0" smtClean="0"/>
              <a:t>Do you sometimes take a drink in the morning when you first get up?  STARTER</a:t>
            </a:r>
          </a:p>
          <a:p>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8</a:t>
            </a:fld>
            <a:endParaRPr lang="en-US"/>
          </a:p>
        </p:txBody>
      </p:sp>
    </p:spTree>
    <p:extLst>
      <p:ext uri="{BB962C8B-B14F-4D97-AF65-F5344CB8AC3E}">
        <p14:creationId xmlns:p14="http://schemas.microsoft.com/office/powerpoint/2010/main" val="3846286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Todd is a 21 year old college student under watch care at WABC.   </a:t>
            </a:r>
          </a:p>
          <a:p>
            <a:r>
              <a:rPr lang="en-US" dirty="0" smtClean="0"/>
              <a:t>Lately, he has been more and more withdrawn and rarely leaves his dorm room.  He had pledged a fraternity but he no longer attends those meetings and social functions. </a:t>
            </a:r>
          </a:p>
          <a:p>
            <a:r>
              <a:rPr lang="en-US" dirty="0" smtClean="0"/>
              <a:t>He talks a lot about conspiracy theories.  He thinks his phone is being tapped and that his professors are watching his movements through the television.</a:t>
            </a:r>
          </a:p>
          <a:p>
            <a:r>
              <a:rPr lang="en-US" dirty="0" smtClean="0"/>
              <a:t>He used to make A’s and B’s in his classes, but he is now getting C’s and D’s on his assignments.</a:t>
            </a:r>
          </a:p>
          <a:p>
            <a:r>
              <a:rPr lang="en-US" dirty="0" smtClean="0"/>
              <a:t>Todd’s roommate got worried and staged an intervention.  Todd’s parents arrived on campus from Ohio and he appeared to be talking to himself and talking to people that weren’t really there. </a:t>
            </a:r>
            <a:endParaRPr lang="en-US" dirty="0"/>
          </a:p>
        </p:txBody>
      </p:sp>
      <p:sp>
        <p:nvSpPr>
          <p:cNvPr id="4" name="Slide Number Placeholder 3"/>
          <p:cNvSpPr>
            <a:spLocks noGrp="1"/>
          </p:cNvSpPr>
          <p:nvPr>
            <p:ph type="sldNum" sz="quarter" idx="10"/>
          </p:nvPr>
        </p:nvSpPr>
        <p:spPr/>
        <p:txBody>
          <a:bodyPr/>
          <a:lstStyle/>
          <a:p>
            <a:fld id="{673AB880-45E9-A642-B41F-12F4A300554E}" type="slidenum">
              <a:rPr lang="en-US" smtClean="0"/>
              <a:t>9</a:t>
            </a:fld>
            <a:endParaRPr lang="en-US"/>
          </a:p>
        </p:txBody>
      </p:sp>
    </p:spTree>
    <p:extLst>
      <p:ext uri="{BB962C8B-B14F-4D97-AF65-F5344CB8AC3E}">
        <p14:creationId xmlns:p14="http://schemas.microsoft.com/office/powerpoint/2010/main" val="3548459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4D8DEE8-7A87-4E01-8ADE-4C49CDD43F74}" type="datetime1">
              <a:rPr lang="en-US" smtClean="0"/>
              <a:pPr/>
              <a:t>4/7/2016</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F9461-E3EB-40CD-B93F-E5CBBBD8E0BA}" type="datetimeFigureOut">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8FA3-38AD-400D-A4D2-18E8EF129E5F}" type="datetime1">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EFF424-F111-43CB-9C75-D52325012943}" type="datetime1">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4/7/2016</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5DA190-4BDC-4D39-B5BB-A14B3E8B1B3D}" type="datetime1">
              <a:rPr lang="en-US" smtClean="0"/>
              <a:pPr/>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1D52F2-9B11-4FC0-9217-7D20B3AC9849}" type="datetime1">
              <a:rPr lang="en-US" smtClean="0"/>
              <a:pPr/>
              <a:t>4/7/2016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F13737-8506-438E-ABC0-0BE7E06DCCA6}" type="datetime1">
              <a:rPr lang="en-US" smtClean="0"/>
              <a:pPr/>
              <a:t>4/7/2016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1D58AA-1C84-40C9-BFEE-631CCB17636C}" type="datetime1">
              <a:rPr lang="en-US" smtClean="0"/>
              <a:pPr/>
              <a:t>4/7/2016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542C1-4E96-413B-B72E-6C4B39D85C9D}" type="datetime1">
              <a:rPr lang="en-US" smtClean="0"/>
              <a:pPr/>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42AA2-D442-471A-9D69-80392E1E581D}" type="datetime1">
              <a:rPr lang="en-US" smtClean="0"/>
              <a:pPr/>
              <a:t>4/7/2016</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43563C-D9B3-4432-B336-144C997D6215}" type="datetime1">
              <a:rPr lang="en-US" smtClean="0"/>
              <a:pPr/>
              <a:t>4/7/2016</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846710"/>
            <a:ext cx="6324600" cy="1828800"/>
          </a:xfrm>
        </p:spPr>
        <p:txBody>
          <a:bodyPr/>
          <a:lstStyle/>
          <a:p>
            <a:r>
              <a:rPr lang="en-US" sz="4000" dirty="0" smtClean="0"/>
              <a:t>Recognizing Serious psychological problems </a:t>
            </a:r>
            <a:br>
              <a:rPr lang="en-US" sz="4000" dirty="0" smtClean="0"/>
            </a:br>
            <a:r>
              <a:rPr lang="en-US" sz="2400" i="1" dirty="0" smtClean="0"/>
              <a:t>Rheeda Walker, Ph.D.</a:t>
            </a:r>
            <a:br>
              <a:rPr lang="en-US" sz="2400" i="1" dirty="0" smtClean="0"/>
            </a:br>
            <a:r>
              <a:rPr lang="en-US" sz="2400" i="1" dirty="0" smtClean="0"/>
              <a:t>January 23, 2016</a:t>
            </a:r>
            <a:endParaRPr lang="en-US" sz="4000" i="1" dirty="0"/>
          </a:p>
        </p:txBody>
      </p:sp>
    </p:spTree>
    <p:extLst>
      <p:ext uri="{BB962C8B-B14F-4D97-AF65-F5344CB8AC3E}">
        <p14:creationId xmlns:p14="http://schemas.microsoft.com/office/powerpoint/2010/main" val="115620412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PSYCHOSIS?</a:t>
            </a:r>
            <a:endParaRPr lang="en-US" dirty="0"/>
          </a:p>
        </p:txBody>
      </p:sp>
      <p:sp>
        <p:nvSpPr>
          <p:cNvPr id="4" name="Content Placeholder 3"/>
          <p:cNvSpPr>
            <a:spLocks noGrp="1"/>
          </p:cNvSpPr>
          <p:nvPr>
            <p:ph idx="1"/>
          </p:nvPr>
        </p:nvSpPr>
        <p:spPr>
          <a:xfrm>
            <a:off x="174625" y="1719071"/>
            <a:ext cx="4302125" cy="4932554"/>
          </a:xfrm>
        </p:spPr>
        <p:txBody>
          <a:bodyPr>
            <a:noAutofit/>
          </a:bodyPr>
          <a:lstStyle/>
          <a:p>
            <a:r>
              <a:rPr lang="en-US" u="sng" dirty="0" smtClean="0"/>
              <a:t>A</a:t>
            </a:r>
            <a:r>
              <a:rPr lang="en-US" dirty="0" smtClean="0"/>
              <a:t> mental health problem in which a person has </a:t>
            </a:r>
            <a:r>
              <a:rPr lang="en-US" dirty="0" smtClean="0">
                <a:solidFill>
                  <a:srgbClr val="9E4934"/>
                </a:solidFill>
              </a:rPr>
              <a:t>lost some contact with reality, resulting in severe disturbances in thinking, emotion and behavior</a:t>
            </a:r>
            <a:r>
              <a:rPr lang="en-US" dirty="0" smtClean="0"/>
              <a:t>.</a:t>
            </a:r>
          </a:p>
          <a:p>
            <a:endParaRPr lang="en-US" sz="800" dirty="0" smtClean="0"/>
          </a:p>
          <a:p>
            <a:r>
              <a:rPr lang="en-US" dirty="0" smtClean="0"/>
              <a:t>Disorders in which psychosis may occur are less common than other mental disorders.  These disorders include:</a:t>
            </a:r>
          </a:p>
          <a:p>
            <a:pPr lvl="1"/>
            <a:r>
              <a:rPr lang="en-US" sz="2000" dirty="0" smtClean="0"/>
              <a:t>Schizophrenia</a:t>
            </a:r>
          </a:p>
          <a:p>
            <a:pPr lvl="1"/>
            <a:r>
              <a:rPr lang="en-US" sz="2000" dirty="0" smtClean="0"/>
              <a:t>Bipolar disorder</a:t>
            </a:r>
          </a:p>
          <a:p>
            <a:pPr lvl="1"/>
            <a:r>
              <a:rPr lang="en-US" sz="2000" dirty="0" smtClean="0"/>
              <a:t>Psychotic depression</a:t>
            </a:r>
          </a:p>
          <a:p>
            <a:pPr lvl="1"/>
            <a:r>
              <a:rPr lang="en-US" sz="2000" dirty="0" smtClean="0"/>
              <a:t>Schizoaffective disorder</a:t>
            </a:r>
          </a:p>
          <a:p>
            <a:pPr marL="365760" lvl="1" indent="0">
              <a:buNone/>
            </a:pPr>
            <a:endParaRPr lang="en-US" sz="2000" dirty="0" smtClean="0"/>
          </a:p>
        </p:txBody>
      </p:sp>
      <p:sp>
        <p:nvSpPr>
          <p:cNvPr id="5" name="10-Point Star 4"/>
          <p:cNvSpPr/>
          <p:nvPr/>
        </p:nvSpPr>
        <p:spPr>
          <a:xfrm>
            <a:off x="5127625" y="2115944"/>
            <a:ext cx="3867834" cy="4011806"/>
          </a:xfrm>
          <a:prstGeom prst="star10">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solidFill>
              </a:rPr>
              <a:t>Early intervention for people with psychosis is critical.  </a:t>
            </a:r>
            <a:endParaRPr lang="en-US" sz="2000" dirty="0" smtClean="0">
              <a:solidFill>
                <a:schemeClr val="bg1"/>
              </a:solidFill>
            </a:endParaRPr>
          </a:p>
          <a:p>
            <a:pPr algn="ctr"/>
            <a:endParaRPr lang="en-US" sz="2000" dirty="0">
              <a:solidFill>
                <a:schemeClr val="bg1"/>
              </a:solidFill>
            </a:endParaRPr>
          </a:p>
          <a:p>
            <a:pPr algn="ctr"/>
            <a:r>
              <a:rPr lang="en-US" sz="2000" dirty="0" smtClean="0">
                <a:solidFill>
                  <a:schemeClr val="bg1"/>
                </a:solidFill>
              </a:rPr>
              <a:t>The </a:t>
            </a:r>
            <a:r>
              <a:rPr lang="en-US" sz="2000" dirty="0">
                <a:solidFill>
                  <a:schemeClr val="bg1"/>
                </a:solidFill>
              </a:rPr>
              <a:t>longer the delay between the onset of treatment, the less likely the person is to recover.  </a:t>
            </a:r>
          </a:p>
        </p:txBody>
      </p:sp>
      <p:sp>
        <p:nvSpPr>
          <p:cNvPr id="2" name="Isosceles Triangle 1"/>
          <p:cNvSpPr/>
          <p:nvPr/>
        </p:nvSpPr>
        <p:spPr>
          <a:xfrm rot="5400000">
            <a:off x="2385164" y="3782162"/>
            <a:ext cx="4805552" cy="679370"/>
          </a:xfrm>
          <a:prstGeom prst="triangle">
            <a:avLst>
              <a:gd name="adj" fmla="val 5132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74499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23887" y="457200"/>
            <a:ext cx="8001000" cy="762000"/>
          </a:xfrm>
        </p:spPr>
        <p:txBody>
          <a:bodyPr/>
          <a:lstStyle/>
          <a:p>
            <a:pPr algn="ctr"/>
            <a:r>
              <a:rPr lang="en-US" altLang="en-US" b="1" dirty="0" smtClean="0">
                <a:solidFill>
                  <a:srgbClr val="C00000"/>
                </a:solidFill>
                <a:latin typeface="Futura Book" pitchFamily="-64" charset="0"/>
                <a:cs typeface="Futura Book" pitchFamily="-64" charset="0"/>
              </a:rPr>
              <a:t>Suicide Crisis Signs</a:t>
            </a:r>
          </a:p>
        </p:txBody>
      </p:sp>
      <p:sp>
        <p:nvSpPr>
          <p:cNvPr id="3" name="Content Placeholder 2"/>
          <p:cNvSpPr>
            <a:spLocks noGrp="1"/>
          </p:cNvSpPr>
          <p:nvPr>
            <p:ph idx="1"/>
          </p:nvPr>
        </p:nvSpPr>
        <p:spPr>
          <a:xfrm>
            <a:off x="365027" y="1602543"/>
            <a:ext cx="8124825" cy="5656386"/>
          </a:xfrm>
        </p:spPr>
        <p:txBody>
          <a:bodyPr>
            <a:normAutofit fontScale="62500" lnSpcReduction="20000"/>
          </a:bodyPr>
          <a:lstStyle/>
          <a:p>
            <a:pPr>
              <a:lnSpc>
                <a:spcPct val="120000"/>
              </a:lnSpc>
              <a:buFont typeface="Wingdings" panose="05000000000000000000" pitchFamily="2" charset="2"/>
              <a:buChar char="§"/>
              <a:defRPr/>
            </a:pPr>
            <a:r>
              <a:rPr lang="en-US" sz="3600" dirty="0">
                <a:latin typeface="Calibri" panose="020F0502020204030204" pitchFamily="34" charset="0"/>
              </a:rPr>
              <a:t>Increased hopelessness/decreased purpose in life/reasons to </a:t>
            </a:r>
            <a:r>
              <a:rPr lang="en-US" sz="3600" dirty="0" smtClean="0">
                <a:latin typeface="Calibri" panose="020F0502020204030204" pitchFamily="34" charset="0"/>
              </a:rPr>
              <a:t>live/ no way out</a:t>
            </a:r>
            <a:endParaRPr lang="en-US" sz="3600" dirty="0">
              <a:latin typeface="Calibri" panose="020F0502020204030204" pitchFamily="34" charset="0"/>
            </a:endParaRPr>
          </a:p>
          <a:p>
            <a:pPr>
              <a:lnSpc>
                <a:spcPct val="120000"/>
              </a:lnSpc>
              <a:buFont typeface="Wingdings" panose="05000000000000000000" pitchFamily="2" charset="2"/>
              <a:buChar char="§"/>
              <a:defRPr/>
            </a:pPr>
            <a:r>
              <a:rPr lang="en-US" sz="3600" i="1" dirty="0" smtClean="0">
                <a:solidFill>
                  <a:srgbClr val="C00000"/>
                </a:solidFill>
                <a:latin typeface="Calibri" panose="020F0502020204030204" pitchFamily="34" charset="0"/>
              </a:rPr>
              <a:t>Threatens</a:t>
            </a:r>
            <a:r>
              <a:rPr lang="en-US" sz="3600" dirty="0" smtClean="0">
                <a:latin typeface="Calibri" panose="020F0502020204030204" pitchFamily="34" charset="0"/>
              </a:rPr>
              <a:t> </a:t>
            </a:r>
            <a:r>
              <a:rPr lang="en-US" sz="3600" dirty="0">
                <a:latin typeface="Calibri" panose="020F0502020204030204" pitchFamily="34" charset="0"/>
              </a:rPr>
              <a:t>to hurt or kill themselves</a:t>
            </a:r>
          </a:p>
          <a:p>
            <a:pPr>
              <a:lnSpc>
                <a:spcPct val="120000"/>
              </a:lnSpc>
              <a:buFont typeface="Wingdings" panose="05000000000000000000" pitchFamily="2" charset="2"/>
              <a:buChar char="§"/>
              <a:defRPr/>
            </a:pPr>
            <a:r>
              <a:rPr lang="en-US" sz="3600" dirty="0" smtClean="0">
                <a:latin typeface="Calibri" panose="020F0502020204030204" pitchFamily="34" charset="0"/>
              </a:rPr>
              <a:t>Talking or writing about death, dying, or suicide</a:t>
            </a:r>
          </a:p>
          <a:p>
            <a:pPr>
              <a:lnSpc>
                <a:spcPct val="160000"/>
              </a:lnSpc>
              <a:buFont typeface="Wingdings" panose="05000000000000000000" pitchFamily="2" charset="2"/>
              <a:buChar char="§"/>
              <a:defRPr/>
            </a:pPr>
            <a:r>
              <a:rPr lang="en-US" sz="3600" dirty="0" smtClean="0">
                <a:latin typeface="Calibri" panose="020F0502020204030204" pitchFamily="34" charset="0"/>
              </a:rPr>
              <a:t>Starts making </a:t>
            </a:r>
            <a:r>
              <a:rPr lang="en-US" sz="3600" i="1" dirty="0" smtClean="0">
                <a:solidFill>
                  <a:srgbClr val="C00000"/>
                </a:solidFill>
                <a:latin typeface="Calibri" panose="020F0502020204030204" pitchFamily="34" charset="0"/>
              </a:rPr>
              <a:t>plans</a:t>
            </a:r>
            <a:r>
              <a:rPr lang="en-US" sz="3600" dirty="0" smtClean="0">
                <a:solidFill>
                  <a:srgbClr val="C00000"/>
                </a:solidFill>
                <a:latin typeface="Calibri" panose="020F0502020204030204" pitchFamily="34" charset="0"/>
              </a:rPr>
              <a:t> </a:t>
            </a:r>
            <a:r>
              <a:rPr lang="en-US" sz="3600" dirty="0" smtClean="0">
                <a:latin typeface="Calibri" panose="020F0502020204030204" pitchFamily="34" charset="0"/>
              </a:rPr>
              <a:t>and </a:t>
            </a:r>
            <a:r>
              <a:rPr lang="en-US" sz="3600" i="1" dirty="0" smtClean="0">
                <a:solidFill>
                  <a:srgbClr val="C00000"/>
                </a:solidFill>
                <a:latin typeface="Calibri" panose="020F0502020204030204" pitchFamily="34" charset="0"/>
              </a:rPr>
              <a:t>preparations</a:t>
            </a:r>
            <a:endParaRPr lang="en-US" sz="3600" dirty="0" smtClean="0">
              <a:latin typeface="Calibri" panose="020F0502020204030204" pitchFamily="34" charset="0"/>
            </a:endParaRPr>
          </a:p>
          <a:p>
            <a:pPr>
              <a:lnSpc>
                <a:spcPct val="160000"/>
              </a:lnSpc>
              <a:buFont typeface="Wingdings" panose="05000000000000000000" pitchFamily="2" charset="2"/>
              <a:buChar char="§"/>
              <a:defRPr/>
            </a:pPr>
            <a:r>
              <a:rPr lang="en-US" sz="3600" dirty="0" smtClean="0">
                <a:latin typeface="Calibri" panose="020F0502020204030204" pitchFamily="34" charset="0"/>
              </a:rPr>
              <a:t>Increased </a:t>
            </a:r>
            <a:r>
              <a:rPr lang="en-US" sz="3600" i="1" dirty="0" smtClean="0">
                <a:solidFill>
                  <a:srgbClr val="C00000"/>
                </a:solidFill>
                <a:latin typeface="Calibri" panose="020F0502020204030204" pitchFamily="34" charset="0"/>
              </a:rPr>
              <a:t>use of alcohol and other drugs</a:t>
            </a:r>
          </a:p>
          <a:p>
            <a:pPr>
              <a:lnSpc>
                <a:spcPct val="160000"/>
              </a:lnSpc>
              <a:buFont typeface="Wingdings" panose="05000000000000000000" pitchFamily="2" charset="2"/>
              <a:buChar char="§"/>
              <a:defRPr/>
            </a:pPr>
            <a:r>
              <a:rPr lang="en-US" sz="3600" i="1" dirty="0" smtClean="0">
                <a:solidFill>
                  <a:srgbClr val="C00000"/>
                </a:solidFill>
                <a:latin typeface="Calibri" panose="020F0502020204030204" pitchFamily="34" charset="0"/>
              </a:rPr>
              <a:t>Engage in impulsive/risky behaviors </a:t>
            </a:r>
          </a:p>
          <a:p>
            <a:pPr>
              <a:lnSpc>
                <a:spcPct val="160000"/>
              </a:lnSpc>
              <a:buFont typeface="Wingdings" panose="05000000000000000000" pitchFamily="2" charset="2"/>
              <a:buChar char="§"/>
              <a:defRPr/>
            </a:pPr>
            <a:r>
              <a:rPr lang="en-US" sz="3600" dirty="0" smtClean="0">
                <a:latin typeface="Calibri" panose="020F0502020204030204" pitchFamily="34" charset="0"/>
              </a:rPr>
              <a:t>Dramatic changes in </a:t>
            </a:r>
            <a:r>
              <a:rPr lang="en-US" sz="3600" i="1" dirty="0" smtClean="0">
                <a:solidFill>
                  <a:srgbClr val="C00000"/>
                </a:solidFill>
                <a:latin typeface="Calibri" panose="020F0502020204030204" pitchFamily="34" charset="0"/>
              </a:rPr>
              <a:t>mood, </a:t>
            </a:r>
            <a:r>
              <a:rPr lang="en-US" sz="3600" dirty="0" smtClean="0">
                <a:latin typeface="Calibri" panose="020F0502020204030204" pitchFamily="34" charset="0"/>
              </a:rPr>
              <a:t>withdrawn</a:t>
            </a:r>
            <a:endParaRPr lang="en-US" sz="3600" i="1" dirty="0" smtClean="0">
              <a:solidFill>
                <a:srgbClr val="C00000"/>
              </a:solidFill>
              <a:latin typeface="Calibri" panose="020F0502020204030204" pitchFamily="34" charset="0"/>
            </a:endParaRPr>
          </a:p>
          <a:p>
            <a:pPr>
              <a:lnSpc>
                <a:spcPct val="160000"/>
              </a:lnSpc>
              <a:buFont typeface="Wingdings" panose="05000000000000000000" pitchFamily="2" charset="2"/>
              <a:buChar char="§"/>
              <a:defRPr/>
            </a:pPr>
            <a:r>
              <a:rPr lang="en-US" sz="3600" dirty="0" smtClean="0">
                <a:latin typeface="Calibri" panose="020F0502020204030204" pitchFamily="34" charset="0"/>
              </a:rPr>
              <a:t>Unexplained anger, rage</a:t>
            </a:r>
          </a:p>
          <a:p>
            <a:pPr>
              <a:lnSpc>
                <a:spcPct val="160000"/>
              </a:lnSpc>
              <a:buFont typeface="Wingdings" panose="05000000000000000000" pitchFamily="2" charset="2"/>
              <a:buChar char="§"/>
              <a:defRPr/>
            </a:pPr>
            <a:r>
              <a:rPr lang="en-US" sz="3600" dirty="0" smtClean="0">
                <a:latin typeface="Calibri" panose="020F0502020204030204" pitchFamily="34" charset="0"/>
              </a:rPr>
              <a:t>Agitation</a:t>
            </a:r>
            <a:r>
              <a:rPr lang="en-US" sz="3600" dirty="0">
                <a:latin typeface="Calibri" panose="020F0502020204030204" pitchFamily="34" charset="0"/>
              </a:rPr>
              <a:t>, </a:t>
            </a:r>
            <a:r>
              <a:rPr lang="en-US" sz="3600" dirty="0" smtClean="0">
                <a:latin typeface="Calibri" panose="020F0502020204030204" pitchFamily="34" charset="0"/>
              </a:rPr>
              <a:t>difficulties sleeping, or </a:t>
            </a:r>
            <a:r>
              <a:rPr lang="en-US" sz="3600" dirty="0">
                <a:latin typeface="Calibri" panose="020F0502020204030204" pitchFamily="34" charset="0"/>
              </a:rPr>
              <a:t>sleeping all the time</a:t>
            </a:r>
          </a:p>
          <a:p>
            <a:pPr marL="0" indent="0">
              <a:buFont typeface="Arial" pitchFamily="34" charset="0"/>
              <a:buNone/>
              <a:defRPr/>
            </a:pPr>
            <a:endParaRPr lang="en-US" dirty="0" smtClean="0"/>
          </a:p>
          <a:p>
            <a:pPr>
              <a:defRPr/>
            </a:pPr>
            <a:endParaRPr lang="en-US" dirty="0"/>
          </a:p>
        </p:txBody>
      </p:sp>
    </p:spTree>
    <p:extLst>
      <p:ext uri="{BB962C8B-B14F-4D97-AF65-F5344CB8AC3E}">
        <p14:creationId xmlns:p14="http://schemas.microsoft.com/office/powerpoint/2010/main" val="26887646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62000" y="1371600"/>
            <a:ext cx="7924800" cy="914400"/>
          </a:xfrm>
        </p:spPr>
        <p:txBody>
          <a:bodyPr/>
          <a:lstStyle/>
          <a:p>
            <a:pPr algn="ctr"/>
            <a:r>
              <a:rPr lang="en-US" altLang="en-US" b="1" dirty="0" smtClean="0">
                <a:solidFill>
                  <a:srgbClr val="C00000"/>
                </a:solidFill>
                <a:latin typeface="Futura Book" pitchFamily="-64" charset="0"/>
                <a:cs typeface="Futura Book" pitchFamily="-64" charset="0"/>
              </a:rPr>
              <a:t>Myth or Truth?</a:t>
            </a:r>
          </a:p>
        </p:txBody>
      </p:sp>
      <p:sp>
        <p:nvSpPr>
          <p:cNvPr id="3" name="Content Placeholder 2"/>
          <p:cNvSpPr>
            <a:spLocks noGrp="1"/>
          </p:cNvSpPr>
          <p:nvPr>
            <p:ph idx="1"/>
          </p:nvPr>
        </p:nvSpPr>
        <p:spPr>
          <a:xfrm>
            <a:off x="457200" y="2362201"/>
            <a:ext cx="8229600" cy="2057400"/>
          </a:xfrm>
        </p:spPr>
        <p:txBody>
          <a:bodyPr>
            <a:normAutofit/>
          </a:bodyPr>
          <a:lstStyle/>
          <a:p>
            <a:pPr marL="115888" indent="0" algn="ctr">
              <a:buFont typeface="Arial" pitchFamily="34" charset="0"/>
              <a:buNone/>
              <a:defRPr/>
            </a:pPr>
            <a:r>
              <a:rPr lang="en-US" dirty="0" smtClean="0">
                <a:latin typeface="Calibri" panose="020F0502020204030204" pitchFamily="34" charset="0"/>
              </a:rPr>
              <a:t>If you ask someone who is </a:t>
            </a:r>
            <a:r>
              <a:rPr lang="en-US" b="1" u="sng" dirty="0" smtClean="0">
                <a:latin typeface="Calibri" panose="020F0502020204030204" pitchFamily="34" charset="0"/>
              </a:rPr>
              <a:t>not</a:t>
            </a:r>
            <a:r>
              <a:rPr lang="en-US" dirty="0" smtClean="0">
                <a:latin typeface="Calibri" panose="020F0502020204030204" pitchFamily="34" charset="0"/>
              </a:rPr>
              <a:t> suicidal if they have had thoughts about suicide, you run the risk of putting the idea in their head, leading them to have thoughts of suicide. </a:t>
            </a:r>
            <a:endParaRPr lang="en-US" dirty="0">
              <a:latin typeface="Calibri" panose="020F0502020204030204" pitchFamily="34" charset="0"/>
            </a:endParaRPr>
          </a:p>
        </p:txBody>
      </p:sp>
    </p:spTree>
    <p:extLst>
      <p:ext uri="{BB962C8B-B14F-4D97-AF65-F5344CB8AC3E}">
        <p14:creationId xmlns:p14="http://schemas.microsoft.com/office/powerpoint/2010/main" val="85543832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Myth</a:t>
            </a:r>
            <a:endParaRPr lang="en-US" dirty="0"/>
          </a:p>
        </p:txBody>
      </p:sp>
      <p:sp>
        <p:nvSpPr>
          <p:cNvPr id="3" name="Content Placeholder 2"/>
          <p:cNvSpPr>
            <a:spLocks noGrp="1"/>
          </p:cNvSpPr>
          <p:nvPr>
            <p:ph sz="quarter" idx="1"/>
          </p:nvPr>
        </p:nvSpPr>
        <p:spPr/>
        <p:txBody>
          <a:bodyPr/>
          <a:lstStyle/>
          <a:p>
            <a:pPr lvl="1"/>
            <a:r>
              <a:rPr lang="en-US" sz="2400" b="1" u="sng" dirty="0" smtClean="0">
                <a:ea typeface="ＭＳ Ｐゴシック" charset="-128"/>
              </a:rPr>
              <a:t>Do not be afraid to ask about suicidal thoughts</a:t>
            </a:r>
            <a:endParaRPr lang="en-US" sz="2400" dirty="0" smtClean="0">
              <a:ea typeface="ＭＳ Ｐゴシック" charset="-128"/>
            </a:endParaRPr>
          </a:p>
          <a:p>
            <a:pPr lvl="1"/>
            <a:endParaRPr lang="en-US" sz="2400" dirty="0" smtClean="0">
              <a:ea typeface="ＭＳ Ｐゴシック" charset="-128"/>
            </a:endParaRPr>
          </a:p>
          <a:p>
            <a:pPr lvl="1"/>
            <a:r>
              <a:rPr lang="en-US" sz="2400" dirty="0" smtClean="0">
                <a:ea typeface="ＭＳ Ｐゴシック" charset="-128"/>
              </a:rPr>
              <a:t>Talking about suicide </a:t>
            </a:r>
            <a:r>
              <a:rPr lang="en-US" sz="2400" u="sng" dirty="0" smtClean="0">
                <a:ea typeface="ＭＳ Ｐゴシック" charset="-128"/>
              </a:rPr>
              <a:t>does not</a:t>
            </a:r>
            <a:r>
              <a:rPr lang="en-US" sz="2400" dirty="0" smtClean="0">
                <a:ea typeface="ＭＳ Ｐゴシック" charset="-128"/>
              </a:rPr>
              <a:t> increase the risk of suicidal behaviors (Gould et al., 2005)</a:t>
            </a:r>
          </a:p>
          <a:p>
            <a:pPr lvl="2"/>
            <a:r>
              <a:rPr lang="en-US" sz="2400" dirty="0" smtClean="0">
                <a:ea typeface="ＭＳ Ｐゴシック" charset="-128"/>
              </a:rPr>
              <a:t>On the contrary, people who are having suicidal thoughts report a reduction in distress when asked</a:t>
            </a:r>
          </a:p>
          <a:p>
            <a:pPr lvl="2"/>
            <a:r>
              <a:rPr lang="en-US" sz="2400" dirty="0" smtClean="0">
                <a:ea typeface="ＭＳ Ｐゴシック" charset="-128"/>
              </a:rPr>
              <a:t>Most people will not volunteer information about suicidal thoughts unless they are asked</a:t>
            </a:r>
          </a:p>
          <a:p>
            <a:endParaRPr lang="en-US" dirty="0"/>
          </a:p>
        </p:txBody>
      </p:sp>
    </p:spTree>
    <p:extLst>
      <p:ext uri="{BB962C8B-B14F-4D97-AF65-F5344CB8AC3E}">
        <p14:creationId xmlns:p14="http://schemas.microsoft.com/office/powerpoint/2010/main" val="1919912697"/>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a:lstStyle/>
          <a:p>
            <a:pPr eaLnBrk="1" fontAlgn="auto" hangingPunct="1">
              <a:spcAft>
                <a:spcPts val="0"/>
              </a:spcAft>
              <a:defRPr/>
            </a:pPr>
            <a:r>
              <a:rPr lang="en-US" altLang="en-US" sz="3200" dirty="0" smtClean="0"/>
              <a:t>Healing activities</a:t>
            </a:r>
          </a:p>
        </p:txBody>
      </p:sp>
      <p:sp>
        <p:nvSpPr>
          <p:cNvPr id="523267" name="Rectangle 3"/>
          <p:cNvSpPr>
            <a:spLocks noGrp="1" noChangeArrowheads="1"/>
          </p:cNvSpPr>
          <p:nvPr>
            <p:ph idx="1"/>
          </p:nvPr>
        </p:nvSpPr>
        <p:spPr>
          <a:xfrm>
            <a:off x="533400" y="1562100"/>
            <a:ext cx="7467600" cy="4794250"/>
          </a:xfrm>
        </p:spPr>
        <p:txBody>
          <a:bodyPr rtlCol="0">
            <a:normAutofit/>
          </a:bodyPr>
          <a:lstStyle/>
          <a:p>
            <a:pPr eaLnBrk="1" fontAlgn="auto" hangingPunct="1">
              <a:spcAft>
                <a:spcPts val="0"/>
              </a:spcAft>
              <a:defRPr/>
            </a:pPr>
            <a:r>
              <a:rPr lang="en-US" altLang="en-US" sz="2800" u="sng" dirty="0" smtClean="0"/>
              <a:t>Exercise</a:t>
            </a:r>
            <a:r>
              <a:rPr lang="en-US" altLang="en-US" sz="2800" dirty="0" smtClean="0"/>
              <a:t> helps our bodies deal with the physiological results of stress. </a:t>
            </a:r>
          </a:p>
          <a:p>
            <a:pPr marL="114300" indent="0" eaLnBrk="1" fontAlgn="auto" hangingPunct="1">
              <a:spcAft>
                <a:spcPts val="0"/>
              </a:spcAft>
              <a:buFont typeface="Arial" panose="020B0604020202020204" pitchFamily="34" charset="0"/>
              <a:buNone/>
              <a:defRPr/>
            </a:pPr>
            <a:endParaRPr lang="en-US" altLang="en-US" sz="1500" dirty="0" smtClean="0"/>
          </a:p>
          <a:p>
            <a:pPr eaLnBrk="1" fontAlgn="auto" hangingPunct="1">
              <a:spcAft>
                <a:spcPts val="0"/>
              </a:spcAft>
              <a:defRPr/>
            </a:pPr>
            <a:r>
              <a:rPr lang="en-US" altLang="en-US" sz="2800" u="sng" dirty="0" smtClean="0"/>
              <a:t>Prayer</a:t>
            </a:r>
            <a:r>
              <a:rPr lang="en-US" altLang="en-US" sz="2800" dirty="0" smtClean="0"/>
              <a:t> and </a:t>
            </a:r>
            <a:r>
              <a:rPr lang="en-US" altLang="en-US" sz="2800" u="sng" dirty="0" smtClean="0"/>
              <a:t>meditation</a:t>
            </a:r>
          </a:p>
          <a:p>
            <a:pPr eaLnBrk="1" fontAlgn="auto" hangingPunct="1">
              <a:spcAft>
                <a:spcPts val="0"/>
              </a:spcAft>
              <a:buFontTx/>
              <a:buNone/>
              <a:defRPr/>
            </a:pPr>
            <a:endParaRPr lang="en-US" altLang="en-US" sz="1500" dirty="0" smtClean="0"/>
          </a:p>
          <a:p>
            <a:pPr eaLnBrk="1" fontAlgn="auto" hangingPunct="1">
              <a:spcAft>
                <a:spcPts val="0"/>
              </a:spcAft>
              <a:defRPr/>
            </a:pPr>
            <a:r>
              <a:rPr lang="en-US" altLang="en-US" sz="2800" dirty="0" smtClean="0"/>
              <a:t>Make a </a:t>
            </a:r>
            <a:r>
              <a:rPr lang="en-US" altLang="en-US" sz="2800" u="sng" dirty="0" smtClean="0"/>
              <a:t>list</a:t>
            </a:r>
            <a:r>
              <a:rPr lang="en-US" altLang="en-US" sz="2800" dirty="0" smtClean="0"/>
              <a:t> of worrisome things. Writing down stressors make problems look more manageable. </a:t>
            </a:r>
          </a:p>
          <a:p>
            <a:pPr marL="114300" indent="0" eaLnBrk="1" fontAlgn="auto" hangingPunct="1">
              <a:spcAft>
                <a:spcPts val="0"/>
              </a:spcAft>
              <a:buFont typeface="Arial" panose="020B0604020202020204" pitchFamily="34" charset="0"/>
              <a:buNone/>
              <a:defRPr/>
            </a:pPr>
            <a:endParaRPr lang="en-US" altLang="en-US" sz="1400" dirty="0" smtClean="0"/>
          </a:p>
          <a:p>
            <a:pPr eaLnBrk="1" fontAlgn="auto" hangingPunct="1">
              <a:spcAft>
                <a:spcPts val="0"/>
              </a:spcAft>
              <a:defRPr/>
            </a:pPr>
            <a:r>
              <a:rPr lang="en-US" altLang="en-US" sz="2800" dirty="0" smtClean="0"/>
              <a:t>Be careful about ‘</a:t>
            </a:r>
            <a:r>
              <a:rPr lang="en-US" altLang="en-US" sz="2800" u="sng" dirty="0" smtClean="0"/>
              <a:t>self-talk</a:t>
            </a:r>
            <a:r>
              <a:rPr lang="en-US" altLang="en-US" sz="2800" dirty="0" smtClean="0"/>
              <a:t>’! </a:t>
            </a:r>
          </a:p>
          <a:p>
            <a:pPr eaLnBrk="1" fontAlgn="auto" hangingPunct="1">
              <a:spcAft>
                <a:spcPts val="0"/>
              </a:spcAft>
              <a:buFontTx/>
              <a:buNone/>
              <a:defRPr/>
            </a:pPr>
            <a:endParaRPr lang="en-US" altLang="en-US" dirty="0" smtClean="0"/>
          </a:p>
          <a:p>
            <a:pPr eaLnBrk="1" fontAlgn="auto" hangingPunct="1">
              <a:spcAft>
                <a:spcPts val="0"/>
              </a:spcAft>
              <a:buFontTx/>
              <a:buNone/>
              <a:defRPr/>
            </a:pPr>
            <a:endParaRPr lang="en-US" altLang="en-US" dirty="0" smtClean="0"/>
          </a:p>
          <a:p>
            <a:pPr eaLnBrk="1" fontAlgn="auto" hangingPunct="1">
              <a:spcAft>
                <a:spcPts val="0"/>
              </a:spcAft>
              <a:defRPr/>
            </a:pPr>
            <a:endParaRPr lang="en-US" altLang="en-US" dirty="0" smtClean="0"/>
          </a:p>
        </p:txBody>
      </p:sp>
      <p:pic>
        <p:nvPicPr>
          <p:cNvPr id="10244" name="Picture 3" descr="praying han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228600"/>
            <a:ext cx="7620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Slide Number Placeholder 1"/>
          <p:cNvSpPr>
            <a:spLocks noGrp="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algn="ctr" eaLnBrk="0" fontAlgn="base" hangingPunct="0">
              <a:spcBef>
                <a:spcPct val="0"/>
              </a:spcBef>
              <a:spcAft>
                <a:spcPct val="0"/>
              </a:spcAft>
              <a:defRPr>
                <a:solidFill>
                  <a:schemeClr val="tx1"/>
                </a:solidFill>
                <a:latin typeface="Garamond" panose="02020404030301010803" pitchFamily="18" charset="0"/>
              </a:defRPr>
            </a:lvl6pPr>
            <a:lvl7pPr marL="2971800" indent="-228600" algn="ctr" eaLnBrk="0" fontAlgn="base" hangingPunct="0">
              <a:spcBef>
                <a:spcPct val="0"/>
              </a:spcBef>
              <a:spcAft>
                <a:spcPct val="0"/>
              </a:spcAft>
              <a:defRPr>
                <a:solidFill>
                  <a:schemeClr val="tx1"/>
                </a:solidFill>
                <a:latin typeface="Garamond" panose="02020404030301010803" pitchFamily="18" charset="0"/>
              </a:defRPr>
            </a:lvl7pPr>
            <a:lvl8pPr marL="3429000" indent="-228600" algn="ctr" eaLnBrk="0" fontAlgn="base" hangingPunct="0">
              <a:spcBef>
                <a:spcPct val="0"/>
              </a:spcBef>
              <a:spcAft>
                <a:spcPct val="0"/>
              </a:spcAft>
              <a:defRPr>
                <a:solidFill>
                  <a:schemeClr val="tx1"/>
                </a:solidFill>
                <a:latin typeface="Garamond" panose="02020404030301010803" pitchFamily="18" charset="0"/>
              </a:defRPr>
            </a:lvl8pPr>
            <a:lvl9pPr marL="3886200" indent="-228600" algn="ctr" eaLnBrk="0" fontAlgn="base" hangingPunct="0">
              <a:spcBef>
                <a:spcPct val="0"/>
              </a:spcBef>
              <a:spcAft>
                <a:spcPct val="0"/>
              </a:spcAft>
              <a:defRPr>
                <a:solidFill>
                  <a:schemeClr val="tx1"/>
                </a:solidFill>
                <a:latin typeface="Garamond" panose="02020404030301010803" pitchFamily="18" charset="0"/>
              </a:defRPr>
            </a:lvl9pPr>
          </a:lstStyle>
          <a:p>
            <a:fld id="{7E6644CA-9154-4C4D-AAC5-0BC833F35D3A}" type="slidenum">
              <a:rPr lang="en-US" altLang="en-US">
                <a:solidFill>
                  <a:srgbClr val="FFFFFF"/>
                </a:solidFill>
              </a:rPr>
              <a:pPr/>
              <a:t>14</a:t>
            </a:fld>
            <a:endParaRPr lang="en-US" altLang="en-US">
              <a:solidFill>
                <a:srgbClr val="FFFFFF"/>
              </a:solidFill>
            </a:endParaRPr>
          </a:p>
        </p:txBody>
      </p:sp>
    </p:spTree>
    <p:extLst>
      <p:ext uri="{BB962C8B-B14F-4D97-AF65-F5344CB8AC3E}">
        <p14:creationId xmlns:p14="http://schemas.microsoft.com/office/powerpoint/2010/main" val="42028661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23266"/>
                                        </p:tgtEl>
                                        <p:attrNameLst>
                                          <p:attrName>style.visibility</p:attrName>
                                        </p:attrNameLst>
                                      </p:cBhvr>
                                      <p:to>
                                        <p:strVal val="visible"/>
                                      </p:to>
                                    </p:set>
                                    <p:anim calcmode="lin" valueType="num">
                                      <p:cBhvr>
                                        <p:cTn id="7" dur="500" fill="hold"/>
                                        <p:tgtEl>
                                          <p:spTgt spid="523266"/>
                                        </p:tgtEl>
                                        <p:attrNameLst>
                                          <p:attrName>ppt_w</p:attrName>
                                        </p:attrNameLst>
                                      </p:cBhvr>
                                      <p:tavLst>
                                        <p:tav tm="0">
                                          <p:val>
                                            <p:fltVal val="0"/>
                                          </p:val>
                                        </p:tav>
                                        <p:tav tm="100000">
                                          <p:val>
                                            <p:strVal val="#ppt_w"/>
                                          </p:val>
                                        </p:tav>
                                      </p:tavLst>
                                    </p:anim>
                                    <p:anim calcmode="lin" valueType="num">
                                      <p:cBhvr>
                                        <p:cTn id="8" dur="500" fill="hold"/>
                                        <p:tgtEl>
                                          <p:spTgt spid="52326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23267">
                                            <p:txEl>
                                              <p:pRg st="0" end="0"/>
                                            </p:txEl>
                                          </p:spTgt>
                                        </p:tgtEl>
                                        <p:attrNameLst>
                                          <p:attrName>style.visibility</p:attrName>
                                        </p:attrNameLst>
                                      </p:cBhvr>
                                      <p:to>
                                        <p:strVal val="visible"/>
                                      </p:to>
                                    </p:set>
                                    <p:anim calcmode="lin" valueType="num">
                                      <p:cBhvr>
                                        <p:cTn id="13" dur="500" fill="hold"/>
                                        <p:tgtEl>
                                          <p:spTgt spid="52326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2326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23267">
                                            <p:txEl>
                                              <p:pRg st="2" end="2"/>
                                            </p:txEl>
                                          </p:spTgt>
                                        </p:tgtEl>
                                        <p:attrNameLst>
                                          <p:attrName>style.visibility</p:attrName>
                                        </p:attrNameLst>
                                      </p:cBhvr>
                                      <p:to>
                                        <p:strVal val="visible"/>
                                      </p:to>
                                    </p:set>
                                    <p:anim calcmode="lin" valueType="num">
                                      <p:cBhvr>
                                        <p:cTn id="19" dur="500" fill="hold"/>
                                        <p:tgtEl>
                                          <p:spTgt spid="52326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2326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23267">
                                            <p:txEl>
                                              <p:pRg st="4" end="4"/>
                                            </p:txEl>
                                          </p:spTgt>
                                        </p:tgtEl>
                                        <p:attrNameLst>
                                          <p:attrName>style.visibility</p:attrName>
                                        </p:attrNameLst>
                                      </p:cBhvr>
                                      <p:to>
                                        <p:strVal val="visible"/>
                                      </p:to>
                                    </p:set>
                                    <p:anim calcmode="lin" valueType="num">
                                      <p:cBhvr>
                                        <p:cTn id="25" dur="500" fill="hold"/>
                                        <p:tgtEl>
                                          <p:spTgt spid="52326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52326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523267">
                                            <p:txEl>
                                              <p:pRg st="6" end="6"/>
                                            </p:txEl>
                                          </p:spTgt>
                                        </p:tgtEl>
                                        <p:attrNameLst>
                                          <p:attrName>style.visibility</p:attrName>
                                        </p:attrNameLst>
                                      </p:cBhvr>
                                      <p:to>
                                        <p:strVal val="visible"/>
                                      </p:to>
                                    </p:set>
                                    <p:anim calcmode="lin" valueType="num">
                                      <p:cBhvr>
                                        <p:cTn id="31" dur="500" fill="hold"/>
                                        <p:tgtEl>
                                          <p:spTgt spid="523267">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523267">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66" grpId="0"/>
      <p:bldP spid="52326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31585"/>
          </a:xfrm>
        </p:spPr>
        <p:txBody>
          <a:bodyPr>
            <a:normAutofit fontScale="62500" lnSpcReduction="20000"/>
          </a:bodyPr>
          <a:lstStyle/>
          <a:p>
            <a:pPr marL="434340" indent="-342900"/>
            <a:r>
              <a:rPr lang="en-US" sz="2900" dirty="0" smtClean="0">
                <a:solidFill>
                  <a:srgbClr val="C66951"/>
                </a:solidFill>
              </a:rPr>
              <a:t>Primary Care Physicians</a:t>
            </a:r>
          </a:p>
          <a:p>
            <a:pPr lvl="1"/>
            <a:r>
              <a:rPr lang="en-US" sz="2900" dirty="0" smtClean="0"/>
              <a:t>May be the first professional someone turns to for help</a:t>
            </a:r>
          </a:p>
          <a:p>
            <a:pPr lvl="1"/>
            <a:r>
              <a:rPr lang="en-US" sz="2900" dirty="0" smtClean="0"/>
              <a:t>Can rule out if there is a possible physical cause </a:t>
            </a:r>
          </a:p>
          <a:p>
            <a:pPr lvl="1"/>
            <a:r>
              <a:rPr lang="en-US" sz="2900" dirty="0" smtClean="0"/>
              <a:t>Can refer the person to a mental health professional</a:t>
            </a:r>
          </a:p>
          <a:p>
            <a:r>
              <a:rPr lang="en-US" sz="2900" dirty="0">
                <a:solidFill>
                  <a:srgbClr val="C66951"/>
                </a:solidFill>
              </a:rPr>
              <a:t>Psychiatrists </a:t>
            </a:r>
          </a:p>
          <a:p>
            <a:pPr lvl="1"/>
            <a:r>
              <a:rPr lang="en-US" sz="2900" dirty="0"/>
              <a:t>Medical doctors who specialize in the treatment of mental disorders </a:t>
            </a:r>
          </a:p>
          <a:p>
            <a:pPr lvl="1"/>
            <a:r>
              <a:rPr lang="en-US" sz="2900" dirty="0"/>
              <a:t>Experts in medication and can help people suffering side effects or interactions with other medications</a:t>
            </a:r>
          </a:p>
          <a:p>
            <a:pPr marL="434340" indent="-342900"/>
            <a:endParaRPr lang="en-US" sz="1500" dirty="0" smtClean="0">
              <a:solidFill>
                <a:srgbClr val="C66951"/>
              </a:solidFill>
            </a:endParaRPr>
          </a:p>
          <a:p>
            <a:pPr marL="434340" indent="-342900"/>
            <a:r>
              <a:rPr lang="en-US" sz="2900" dirty="0" smtClean="0">
                <a:solidFill>
                  <a:srgbClr val="C66951"/>
                </a:solidFill>
              </a:rPr>
              <a:t>Mental Health Professionals</a:t>
            </a:r>
          </a:p>
          <a:p>
            <a:pPr lvl="1"/>
            <a:r>
              <a:rPr lang="en-US" sz="2900" dirty="0" smtClean="0"/>
              <a:t>Includes clinical social workers, psychiatric nurse practitioners, psychologists, licensed professional counselors who specialize in the treatment of mental health problems</a:t>
            </a:r>
          </a:p>
          <a:p>
            <a:pPr lvl="1"/>
            <a:endParaRPr lang="en-US" sz="1500" dirty="0" smtClean="0"/>
          </a:p>
          <a:p>
            <a:r>
              <a:rPr lang="en-US" sz="2900" dirty="0" smtClean="0">
                <a:solidFill>
                  <a:srgbClr val="C66951"/>
                </a:solidFill>
              </a:rPr>
              <a:t>Certified Peer Specialists</a:t>
            </a:r>
          </a:p>
          <a:p>
            <a:pPr lvl="1"/>
            <a:r>
              <a:rPr lang="en-US" sz="2900" dirty="0" smtClean="0"/>
              <a:t>People who are on the road to recovery can help others</a:t>
            </a:r>
          </a:p>
          <a:p>
            <a:pPr lvl="1"/>
            <a:r>
              <a:rPr lang="en-US" sz="2900" dirty="0" smtClean="0"/>
              <a:t>Receive training that allows them to use their own experiences to promote hope, personal responsibility, empowerment, education and self-determination</a:t>
            </a:r>
          </a:p>
          <a:p>
            <a:pPr lvl="1"/>
            <a:endParaRPr lang="en-US" dirty="0" smtClean="0"/>
          </a:p>
          <a:p>
            <a:endParaRPr lang="en-US" dirty="0" smtClean="0"/>
          </a:p>
        </p:txBody>
      </p:sp>
      <p:sp>
        <p:nvSpPr>
          <p:cNvPr id="3" name="Title 2"/>
          <p:cNvSpPr>
            <a:spLocks noGrp="1"/>
          </p:cNvSpPr>
          <p:nvPr>
            <p:ph type="title"/>
          </p:nvPr>
        </p:nvSpPr>
        <p:spPr/>
        <p:txBody>
          <a:bodyPr/>
          <a:lstStyle/>
          <a:p>
            <a:r>
              <a:rPr lang="en-US" dirty="0" smtClean="0"/>
              <a:t>Recovery and resilience:  Professionals who can help</a:t>
            </a:r>
            <a:endParaRPr lang="en-US" dirty="0"/>
          </a:p>
        </p:txBody>
      </p:sp>
    </p:spTree>
    <p:extLst>
      <p:ext uri="{BB962C8B-B14F-4D97-AF65-F5344CB8AC3E}">
        <p14:creationId xmlns:p14="http://schemas.microsoft.com/office/powerpoint/2010/main" val="2674109458"/>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74625" y="0"/>
            <a:ext cx="8826500" cy="6683375"/>
          </a:xfrm>
          <a:prstGeom prst="rect">
            <a:avLst/>
          </a:prstGeom>
        </p:spPr>
      </p:pic>
    </p:spTree>
    <p:extLst>
      <p:ext uri="{BB962C8B-B14F-4D97-AF65-F5344CB8AC3E}">
        <p14:creationId xmlns:p14="http://schemas.microsoft.com/office/powerpoint/2010/main" val="210121704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0381" y="1804590"/>
            <a:ext cx="8772225" cy="4407408"/>
          </a:xfrm>
        </p:spPr>
        <p:txBody>
          <a:bodyPr>
            <a:noAutofit/>
          </a:bodyPr>
          <a:lstStyle/>
          <a:p>
            <a:r>
              <a:rPr lang="en-US" sz="2300" dirty="0" smtClean="0"/>
              <a:t>A </a:t>
            </a:r>
            <a:r>
              <a:rPr lang="en-US" sz="2300" dirty="0" smtClean="0">
                <a:solidFill>
                  <a:schemeClr val="accent1"/>
                </a:solidFill>
              </a:rPr>
              <a:t>mental disorder </a:t>
            </a:r>
            <a:r>
              <a:rPr lang="en-US" sz="2300" dirty="0" smtClean="0"/>
              <a:t>affects a person’s </a:t>
            </a:r>
            <a:r>
              <a:rPr lang="en-US" sz="2300" dirty="0" smtClean="0">
                <a:solidFill>
                  <a:srgbClr val="C66951"/>
                </a:solidFill>
              </a:rPr>
              <a:t>thinking, emotional state, and behavior </a:t>
            </a:r>
          </a:p>
          <a:p>
            <a:pPr marL="45720" indent="0">
              <a:buNone/>
            </a:pPr>
            <a:endParaRPr lang="en-US" sz="2300" dirty="0" smtClean="0">
              <a:solidFill>
                <a:srgbClr val="C66951"/>
              </a:solidFill>
            </a:endParaRPr>
          </a:p>
          <a:p>
            <a:r>
              <a:rPr lang="en-US" sz="2300" dirty="0" smtClean="0"/>
              <a:t>And </a:t>
            </a:r>
            <a:r>
              <a:rPr lang="en-US" sz="2300" i="1" dirty="0" smtClean="0">
                <a:solidFill>
                  <a:schemeClr val="accent1"/>
                </a:solidFill>
              </a:rPr>
              <a:t>disrupts</a:t>
            </a:r>
            <a:r>
              <a:rPr lang="en-US" sz="2300" i="1" dirty="0" smtClean="0"/>
              <a:t> </a:t>
            </a:r>
            <a:r>
              <a:rPr lang="en-US" sz="2300" dirty="0" smtClean="0"/>
              <a:t>the person’s ability to work or carry out other daily activities and engage in satisfying personal relationships</a:t>
            </a:r>
          </a:p>
          <a:p>
            <a:endParaRPr lang="en-US" sz="2300" dirty="0" smtClean="0"/>
          </a:p>
          <a:p>
            <a:r>
              <a:rPr lang="en-US" sz="2300" dirty="0" smtClean="0">
                <a:solidFill>
                  <a:schemeClr val="accent1"/>
                </a:solidFill>
              </a:rPr>
              <a:t>Other terms:</a:t>
            </a:r>
            <a:r>
              <a:rPr lang="en-US" sz="2300" dirty="0" smtClean="0"/>
              <a:t> psychiatric illness, a (nervous) breakdown, nervous breakdown, exhaustion?</a:t>
            </a:r>
          </a:p>
          <a:p>
            <a:pPr marL="45720" indent="0">
              <a:buNone/>
            </a:pPr>
            <a:endParaRPr lang="en-US" sz="2300" dirty="0" smtClean="0"/>
          </a:p>
        </p:txBody>
      </p:sp>
      <p:sp>
        <p:nvSpPr>
          <p:cNvPr id="3" name="Title 2"/>
          <p:cNvSpPr>
            <a:spLocks noGrp="1"/>
          </p:cNvSpPr>
          <p:nvPr>
            <p:ph type="title"/>
          </p:nvPr>
        </p:nvSpPr>
        <p:spPr/>
        <p:txBody>
          <a:bodyPr/>
          <a:lstStyle/>
          <a:p>
            <a:r>
              <a:rPr lang="en-US" dirty="0" smtClean="0"/>
              <a:t>What is a mental disorder?</a:t>
            </a:r>
            <a:endParaRPr lang="en-US" dirty="0"/>
          </a:p>
        </p:txBody>
      </p:sp>
    </p:spTree>
    <p:extLst>
      <p:ext uri="{BB962C8B-B14F-4D97-AF65-F5344CB8AC3E}">
        <p14:creationId xmlns:p14="http://schemas.microsoft.com/office/powerpoint/2010/main" val="41565700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0"/>
            <a:ext cx="5149680" cy="4965547"/>
          </a:xfrm>
        </p:spPr>
        <p:txBody>
          <a:bodyPr>
            <a:normAutofit lnSpcReduction="10000"/>
          </a:bodyPr>
          <a:lstStyle/>
          <a:p>
            <a:r>
              <a:rPr lang="en-US" dirty="0"/>
              <a:t>Miriam </a:t>
            </a:r>
            <a:r>
              <a:rPr lang="en-US" dirty="0" smtClean="0"/>
              <a:t>is a </a:t>
            </a:r>
            <a:r>
              <a:rPr lang="en-US" dirty="0" smtClean="0">
                <a:solidFill>
                  <a:schemeClr val="accent1"/>
                </a:solidFill>
              </a:rPr>
              <a:t>50 year old married female</a:t>
            </a:r>
            <a:r>
              <a:rPr lang="en-US" dirty="0" smtClean="0"/>
              <a:t> and is a member of the choir </a:t>
            </a:r>
          </a:p>
          <a:p>
            <a:endParaRPr lang="en-US" dirty="0" smtClean="0"/>
          </a:p>
          <a:p>
            <a:r>
              <a:rPr lang="en-US" dirty="0" smtClean="0"/>
              <a:t>For </a:t>
            </a:r>
            <a:r>
              <a:rPr lang="en-US" dirty="0"/>
              <a:t>several years, she has experienced </a:t>
            </a:r>
            <a:r>
              <a:rPr lang="en-US" dirty="0">
                <a:solidFill>
                  <a:srgbClr val="C66951"/>
                </a:solidFill>
              </a:rPr>
              <a:t>undiagnosed “spells” </a:t>
            </a:r>
            <a:r>
              <a:rPr lang="en-US" dirty="0"/>
              <a:t>in which her </a:t>
            </a:r>
            <a:r>
              <a:rPr lang="en-US" dirty="0" smtClean="0"/>
              <a:t>heart </a:t>
            </a:r>
            <a:r>
              <a:rPr lang="en-US" dirty="0"/>
              <a:t>beats fast, she feels </a:t>
            </a:r>
            <a:r>
              <a:rPr lang="en-US" dirty="0" smtClean="0"/>
              <a:t>shaky and she </a:t>
            </a:r>
            <a:r>
              <a:rPr lang="en-US" dirty="0"/>
              <a:t>experiences chest </a:t>
            </a:r>
            <a:r>
              <a:rPr lang="en-US" dirty="0" smtClean="0"/>
              <a:t>pain</a:t>
            </a:r>
          </a:p>
          <a:p>
            <a:endParaRPr lang="en-US" dirty="0" smtClean="0"/>
          </a:p>
          <a:p>
            <a:r>
              <a:rPr lang="en-US" dirty="0" smtClean="0"/>
              <a:t>Her </a:t>
            </a:r>
            <a:r>
              <a:rPr lang="en-US" dirty="0"/>
              <a:t>primary care </a:t>
            </a:r>
            <a:r>
              <a:rPr lang="en-US" dirty="0" smtClean="0"/>
              <a:t>doctor has </a:t>
            </a:r>
            <a:r>
              <a:rPr lang="en-US" dirty="0"/>
              <a:t>assured her that she </a:t>
            </a:r>
            <a:r>
              <a:rPr lang="en-US" dirty="0">
                <a:solidFill>
                  <a:srgbClr val="C66951"/>
                </a:solidFill>
              </a:rPr>
              <a:t>has not had a heart </a:t>
            </a:r>
            <a:r>
              <a:rPr lang="en-US" dirty="0" smtClean="0">
                <a:solidFill>
                  <a:srgbClr val="C66951"/>
                </a:solidFill>
              </a:rPr>
              <a:t>attack</a:t>
            </a:r>
            <a:r>
              <a:rPr lang="en-US" dirty="0" smtClean="0"/>
              <a:t> </a:t>
            </a:r>
          </a:p>
          <a:p>
            <a:endParaRPr lang="en-US" dirty="0" smtClean="0"/>
          </a:p>
          <a:p>
            <a:r>
              <a:rPr lang="en-US" dirty="0" smtClean="0"/>
              <a:t>Sometimes</a:t>
            </a:r>
            <a:r>
              <a:rPr lang="en-US" dirty="0"/>
              <a:t>, she </a:t>
            </a:r>
            <a:r>
              <a:rPr lang="en-US" dirty="0" smtClean="0"/>
              <a:t>fears </a:t>
            </a:r>
            <a:r>
              <a:rPr lang="en-US" dirty="0"/>
              <a:t>that she might just be </a:t>
            </a:r>
            <a:r>
              <a:rPr lang="en-US" dirty="0">
                <a:solidFill>
                  <a:srgbClr val="C66951"/>
                </a:solidFill>
              </a:rPr>
              <a:t>going </a:t>
            </a:r>
            <a:r>
              <a:rPr lang="en-US" dirty="0" smtClean="0">
                <a:solidFill>
                  <a:srgbClr val="C66951"/>
                </a:solidFill>
              </a:rPr>
              <a:t>crazy</a:t>
            </a:r>
            <a:r>
              <a:rPr lang="en-US" dirty="0" smtClean="0"/>
              <a:t>  </a:t>
            </a:r>
            <a:endParaRPr lang="en-US" dirty="0"/>
          </a:p>
          <a:p>
            <a:endParaRPr lang="en-US" dirty="0"/>
          </a:p>
        </p:txBody>
      </p:sp>
      <p:sp>
        <p:nvSpPr>
          <p:cNvPr id="3" name="Title 2"/>
          <p:cNvSpPr>
            <a:spLocks noGrp="1"/>
          </p:cNvSpPr>
          <p:nvPr>
            <p:ph type="title"/>
          </p:nvPr>
        </p:nvSpPr>
        <p:spPr/>
        <p:txBody>
          <a:bodyPr/>
          <a:lstStyle/>
          <a:p>
            <a:r>
              <a:rPr lang="en-US" dirty="0" smtClean="0"/>
              <a:t>CASE STUDY:  </a:t>
            </a:r>
            <a:r>
              <a:rPr lang="en-US" dirty="0" err="1" smtClean="0"/>
              <a:t>MiriAM</a:t>
            </a:r>
            <a:endParaRPr lang="en-US" dirty="0"/>
          </a:p>
        </p:txBody>
      </p:sp>
      <p:cxnSp>
        <p:nvCxnSpPr>
          <p:cNvPr id="6" name="Straight Connector 5"/>
          <p:cNvCxnSpPr/>
          <p:nvPr/>
        </p:nvCxnSpPr>
        <p:spPr>
          <a:xfrm>
            <a:off x="7481951" y="355847"/>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81951" y="628650"/>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5070"/>
          <a:stretch/>
        </p:blipFill>
        <p:spPr>
          <a:xfrm>
            <a:off x="5530680" y="3899870"/>
            <a:ext cx="3179185" cy="2543627"/>
          </a:xfrm>
          <a:prstGeom prst="rect">
            <a:avLst/>
          </a:prstGeom>
        </p:spPr>
      </p:pic>
    </p:spTree>
    <p:extLst>
      <p:ext uri="{BB962C8B-B14F-4D97-AF65-F5344CB8AC3E}">
        <p14:creationId xmlns:p14="http://schemas.microsoft.com/office/powerpoint/2010/main" val="17598439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80203"/>
          </a:xfrm>
        </p:spPr>
        <p:txBody>
          <a:bodyPr>
            <a:normAutofit fontScale="92500"/>
          </a:bodyPr>
          <a:lstStyle/>
          <a:p>
            <a:r>
              <a:rPr lang="en-US" dirty="0" smtClean="0">
                <a:solidFill>
                  <a:schemeClr val="accent1"/>
                </a:solidFill>
              </a:rPr>
              <a:t>Physical</a:t>
            </a:r>
          </a:p>
          <a:p>
            <a:pPr lvl="1"/>
            <a:r>
              <a:rPr lang="en-US" dirty="0" smtClean="0"/>
              <a:t>Pounding heart, rapid heartbeat, chest pain</a:t>
            </a:r>
          </a:p>
          <a:p>
            <a:pPr lvl="1"/>
            <a:r>
              <a:rPr lang="en-US" dirty="0" smtClean="0"/>
              <a:t>Shortness of breath, dizziness, headache, sweating, tingling, numbness</a:t>
            </a:r>
          </a:p>
          <a:p>
            <a:pPr lvl="1"/>
            <a:r>
              <a:rPr lang="en-US" dirty="0" smtClean="0"/>
              <a:t>Dry mouth, stomach pains, nausea</a:t>
            </a:r>
          </a:p>
          <a:p>
            <a:pPr lvl="1"/>
            <a:r>
              <a:rPr lang="en-US" dirty="0" smtClean="0"/>
              <a:t>Muscle aches and pains, restlessness, tremors/shaking, </a:t>
            </a:r>
          </a:p>
          <a:p>
            <a:pPr lvl="1"/>
            <a:endParaRPr lang="en-US" sz="900" dirty="0" smtClean="0"/>
          </a:p>
          <a:p>
            <a:r>
              <a:rPr lang="en-US" dirty="0" smtClean="0">
                <a:solidFill>
                  <a:schemeClr val="accent1"/>
                </a:solidFill>
              </a:rPr>
              <a:t>Psychological</a:t>
            </a:r>
          </a:p>
          <a:p>
            <a:pPr lvl="1"/>
            <a:r>
              <a:rPr lang="en-US" dirty="0" smtClean="0"/>
              <a:t>Unrealistic and/or excessive fear and worry about past and future events</a:t>
            </a:r>
          </a:p>
          <a:p>
            <a:pPr lvl="1"/>
            <a:r>
              <a:rPr lang="en-US" dirty="0" smtClean="0"/>
              <a:t>Racing mind racing or going blank, problems w/ concentration and memory, Indecisiveness</a:t>
            </a:r>
          </a:p>
          <a:p>
            <a:pPr lvl="1"/>
            <a:r>
              <a:rPr lang="en-US" dirty="0" smtClean="0"/>
              <a:t>Irritability, impatience, anger, restlessness or feeling “on edge” or nervous, tiredness, sleep disturbance, vivid dreams, inability </a:t>
            </a:r>
            <a:r>
              <a:rPr lang="en-US" dirty="0"/>
              <a:t>to relax</a:t>
            </a:r>
            <a:endParaRPr lang="en-US" dirty="0" smtClean="0"/>
          </a:p>
          <a:p>
            <a:endParaRPr lang="en-US" sz="900" dirty="0" smtClean="0"/>
          </a:p>
          <a:p>
            <a:r>
              <a:rPr lang="en-US" dirty="0" smtClean="0">
                <a:solidFill>
                  <a:schemeClr val="accent1"/>
                </a:solidFill>
              </a:rPr>
              <a:t>Behavioral</a:t>
            </a:r>
          </a:p>
          <a:p>
            <a:pPr lvl="1"/>
            <a:r>
              <a:rPr lang="en-US" dirty="0" smtClean="0"/>
              <a:t>Avoidance of situations </a:t>
            </a:r>
          </a:p>
          <a:p>
            <a:pPr lvl="1"/>
            <a:r>
              <a:rPr lang="en-US" dirty="0" smtClean="0"/>
              <a:t>Excessive “checking” behaviors, Upset in social situations</a:t>
            </a:r>
          </a:p>
        </p:txBody>
      </p:sp>
      <p:sp>
        <p:nvSpPr>
          <p:cNvPr id="3" name="Title 2"/>
          <p:cNvSpPr>
            <a:spLocks noGrp="1"/>
          </p:cNvSpPr>
          <p:nvPr>
            <p:ph type="title"/>
          </p:nvPr>
        </p:nvSpPr>
        <p:spPr/>
        <p:txBody>
          <a:bodyPr/>
          <a:lstStyle/>
          <a:p>
            <a:r>
              <a:rPr lang="en-US" dirty="0" smtClean="0"/>
              <a:t>Symptoms of anxiety</a:t>
            </a:r>
            <a:endParaRPr lang="en-US" dirty="0"/>
          </a:p>
        </p:txBody>
      </p:sp>
    </p:spTree>
    <p:extLst>
      <p:ext uri="{BB962C8B-B14F-4D97-AF65-F5344CB8AC3E}">
        <p14:creationId xmlns:p14="http://schemas.microsoft.com/office/powerpoint/2010/main" val="24863283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500"/>
                                        <p:tgtEl>
                                          <p:spTgt spid="2">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500"/>
                                        <p:tgtEl>
                                          <p:spTgt spid="2">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fade">
                                      <p:cBhvr>
                                        <p:cTn id="30" dur="500"/>
                                        <p:tgtEl>
                                          <p:spTgt spid="2">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fade">
                                      <p:cBhvr>
                                        <p:cTn id="33" dur="500"/>
                                        <p:tgtEl>
                                          <p:spTgt spid="2">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
                                            <p:txEl>
                                              <p:pRg st="11" end="11"/>
                                            </p:txEl>
                                          </p:spTgt>
                                        </p:tgtEl>
                                        <p:attrNameLst>
                                          <p:attrName>style.visibility</p:attrName>
                                        </p:attrNameLst>
                                      </p:cBhvr>
                                      <p:to>
                                        <p:strVal val="visible"/>
                                      </p:to>
                                    </p:set>
                                    <p:animEffect transition="in" filter="fade">
                                      <p:cBhvr>
                                        <p:cTn id="38" dur="500"/>
                                        <p:tgtEl>
                                          <p:spTgt spid="2">
                                            <p:txEl>
                                              <p:pRg st="11" end="11"/>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animEffect transition="in" filter="fade">
                                      <p:cBhvr>
                                        <p:cTn id="41" dur="500"/>
                                        <p:tgtEl>
                                          <p:spTgt spid="2">
                                            <p:txEl>
                                              <p:pRg st="12" end="12"/>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
                                            <p:txEl>
                                              <p:pRg st="13" end="13"/>
                                            </p:txEl>
                                          </p:spTgt>
                                        </p:tgtEl>
                                        <p:attrNameLst>
                                          <p:attrName>style.visibility</p:attrName>
                                        </p:attrNameLst>
                                      </p:cBhvr>
                                      <p:to>
                                        <p:strVal val="visible"/>
                                      </p:to>
                                    </p:set>
                                    <p:animEffect transition="in" filter="fade">
                                      <p:cBhvr>
                                        <p:cTn id="44"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0"/>
            <a:ext cx="5149680" cy="4965547"/>
          </a:xfrm>
        </p:spPr>
        <p:txBody>
          <a:bodyPr>
            <a:normAutofit/>
          </a:bodyPr>
          <a:lstStyle/>
          <a:p>
            <a:r>
              <a:rPr lang="en-US" dirty="0"/>
              <a:t>Aunt </a:t>
            </a:r>
            <a:r>
              <a:rPr lang="en-US" dirty="0" err="1"/>
              <a:t>Liv</a:t>
            </a:r>
            <a:r>
              <a:rPr lang="en-US" dirty="0"/>
              <a:t> is</a:t>
            </a:r>
            <a:r>
              <a:rPr lang="en-US" dirty="0">
                <a:solidFill>
                  <a:srgbClr val="FFFFFF"/>
                </a:solidFill>
              </a:rPr>
              <a:t> </a:t>
            </a:r>
            <a:r>
              <a:rPr lang="en-US" dirty="0" smtClean="0">
                <a:solidFill>
                  <a:schemeClr val="accent1"/>
                </a:solidFill>
              </a:rPr>
              <a:t>Seasoned Saint </a:t>
            </a:r>
            <a:r>
              <a:rPr lang="en-US" dirty="0" smtClean="0"/>
              <a:t>who attends 7:15 am service</a:t>
            </a:r>
          </a:p>
          <a:p>
            <a:endParaRPr lang="en-US" sz="900" dirty="0" smtClean="0"/>
          </a:p>
          <a:p>
            <a:r>
              <a:rPr lang="en-US" dirty="0" smtClean="0"/>
              <a:t>When </a:t>
            </a:r>
            <a:r>
              <a:rPr lang="en-US" dirty="0"/>
              <a:t>her </a:t>
            </a:r>
            <a:r>
              <a:rPr lang="en-US" dirty="0">
                <a:solidFill>
                  <a:schemeClr val="accent5">
                    <a:lumMod val="50000"/>
                  </a:schemeClr>
                </a:solidFill>
              </a:rPr>
              <a:t>husband passed away </a:t>
            </a:r>
            <a:r>
              <a:rPr lang="en-US" dirty="0"/>
              <a:t>7 years before, she experienced a prolonged </a:t>
            </a:r>
            <a:r>
              <a:rPr lang="en-US" dirty="0" smtClean="0"/>
              <a:t>sadness and never quite rebounded </a:t>
            </a:r>
          </a:p>
          <a:p>
            <a:endParaRPr lang="en-US" sz="900" dirty="0" smtClean="0"/>
          </a:p>
          <a:p>
            <a:r>
              <a:rPr lang="en-US" dirty="0" smtClean="0"/>
              <a:t>She </a:t>
            </a:r>
            <a:r>
              <a:rPr lang="en-US" dirty="0"/>
              <a:t>was </a:t>
            </a:r>
            <a:r>
              <a:rPr lang="en-US" dirty="0">
                <a:solidFill>
                  <a:srgbClr val="C66951"/>
                </a:solidFill>
              </a:rPr>
              <a:t>prescribed an anti-depressant medication</a:t>
            </a:r>
            <a:r>
              <a:rPr lang="en-US" dirty="0"/>
              <a:t> but </a:t>
            </a:r>
            <a:r>
              <a:rPr lang="en-US" dirty="0" smtClean="0"/>
              <a:t>didn’t </a:t>
            </a:r>
            <a:r>
              <a:rPr lang="en-US" dirty="0"/>
              <a:t>like the </a:t>
            </a:r>
            <a:r>
              <a:rPr lang="en-US" dirty="0" smtClean="0"/>
              <a:t>“way they made her feel” </a:t>
            </a:r>
          </a:p>
          <a:p>
            <a:endParaRPr lang="en-US" sz="900" dirty="0" smtClean="0"/>
          </a:p>
          <a:p>
            <a:r>
              <a:rPr lang="en-US" dirty="0" smtClean="0"/>
              <a:t>She </a:t>
            </a:r>
            <a:r>
              <a:rPr lang="en-US" dirty="0"/>
              <a:t>knew that </a:t>
            </a:r>
            <a:r>
              <a:rPr lang="en-US" dirty="0">
                <a:solidFill>
                  <a:srgbClr val="C66951"/>
                </a:solidFill>
              </a:rPr>
              <a:t>prayer changes t</a:t>
            </a:r>
            <a:r>
              <a:rPr lang="en-US" sz="2100" dirty="0">
                <a:solidFill>
                  <a:srgbClr val="C66951"/>
                </a:solidFill>
              </a:rPr>
              <a:t>hings</a:t>
            </a:r>
            <a:r>
              <a:rPr lang="en-US" dirty="0"/>
              <a:t> </a:t>
            </a:r>
            <a:r>
              <a:rPr lang="en-US" dirty="0" smtClean="0"/>
              <a:t>but she always felt ‘down’ </a:t>
            </a:r>
          </a:p>
          <a:p>
            <a:endParaRPr lang="en-US" sz="900" dirty="0" smtClean="0"/>
          </a:p>
          <a:p>
            <a:pPr marL="45720" indent="0">
              <a:buNone/>
            </a:pPr>
            <a:endParaRPr lang="en-US" dirty="0"/>
          </a:p>
        </p:txBody>
      </p:sp>
      <p:sp>
        <p:nvSpPr>
          <p:cNvPr id="3" name="Title 2"/>
          <p:cNvSpPr>
            <a:spLocks noGrp="1"/>
          </p:cNvSpPr>
          <p:nvPr>
            <p:ph type="title"/>
          </p:nvPr>
        </p:nvSpPr>
        <p:spPr/>
        <p:txBody>
          <a:bodyPr/>
          <a:lstStyle/>
          <a:p>
            <a:r>
              <a:rPr lang="en-US" dirty="0" smtClean="0"/>
              <a:t>CASE STUDY:  Aunt LIV</a:t>
            </a:r>
            <a:endParaRPr lang="en-US" dirty="0"/>
          </a:p>
        </p:txBody>
      </p:sp>
      <p:cxnSp>
        <p:nvCxnSpPr>
          <p:cNvPr id="6" name="Straight Connector 5"/>
          <p:cNvCxnSpPr/>
          <p:nvPr/>
        </p:nvCxnSpPr>
        <p:spPr>
          <a:xfrm>
            <a:off x="7481951" y="355847"/>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81951" y="660400"/>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386700" y="292347"/>
            <a:ext cx="1312799" cy="369332"/>
          </a:xfrm>
          <a:prstGeom prst="rect">
            <a:avLst/>
          </a:prstGeom>
          <a:noFill/>
          <a:ln>
            <a:noFill/>
          </a:ln>
        </p:spPr>
        <p:txBody>
          <a:bodyPr wrap="square" rtlCol="0">
            <a:spAutoFit/>
          </a:bodyPr>
          <a:lstStyle/>
          <a:p>
            <a:r>
              <a:rPr lang="en-US" dirty="0" smtClean="0">
                <a:solidFill>
                  <a:srgbClr val="BF974D"/>
                </a:solidFill>
              </a:rPr>
              <a:t>Depression</a:t>
            </a:r>
            <a:endParaRPr lang="en-US" dirty="0">
              <a:solidFill>
                <a:srgbClr val="BF974D"/>
              </a:solidFill>
            </a:endParaRP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4156" r="22857"/>
          <a:stretch/>
        </p:blipFill>
        <p:spPr>
          <a:xfrm>
            <a:off x="5767551" y="3181950"/>
            <a:ext cx="2994709" cy="3171353"/>
          </a:xfrm>
          <a:prstGeom prst="rect">
            <a:avLst/>
          </a:prstGeom>
        </p:spPr>
      </p:pic>
    </p:spTree>
    <p:extLst>
      <p:ext uri="{BB962C8B-B14F-4D97-AF65-F5344CB8AC3E}">
        <p14:creationId xmlns:p14="http://schemas.microsoft.com/office/powerpoint/2010/main" val="16806191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65547"/>
          </a:xfrm>
        </p:spPr>
        <p:txBody>
          <a:bodyPr>
            <a:normAutofit lnSpcReduction="10000"/>
          </a:bodyPr>
          <a:lstStyle/>
          <a:p>
            <a:endParaRPr lang="en-US" dirty="0" smtClean="0"/>
          </a:p>
          <a:p>
            <a:pPr lvl="1"/>
            <a:r>
              <a:rPr lang="en-US" dirty="0" smtClean="0"/>
              <a:t>An unusually </a:t>
            </a:r>
            <a:r>
              <a:rPr lang="en-US" b="1" dirty="0" smtClean="0">
                <a:solidFill>
                  <a:srgbClr val="C66951"/>
                </a:solidFill>
              </a:rPr>
              <a:t>sad mood</a:t>
            </a:r>
          </a:p>
          <a:p>
            <a:pPr lvl="1"/>
            <a:r>
              <a:rPr lang="en-US" b="1" dirty="0" smtClean="0">
                <a:solidFill>
                  <a:srgbClr val="C66951"/>
                </a:solidFill>
              </a:rPr>
              <a:t>Loss of enjoyment and interest </a:t>
            </a:r>
            <a:r>
              <a:rPr lang="en-US" dirty="0" smtClean="0"/>
              <a:t>in activities that used to be enjoyable</a:t>
            </a:r>
          </a:p>
          <a:p>
            <a:pPr lvl="1"/>
            <a:r>
              <a:rPr lang="en-US" dirty="0" smtClean="0"/>
              <a:t>Lack of energy/tiredness; “</a:t>
            </a:r>
            <a:r>
              <a:rPr lang="en-US" i="1" dirty="0" smtClean="0"/>
              <a:t>I’m just tired” </a:t>
            </a:r>
            <a:r>
              <a:rPr lang="en-US" dirty="0" smtClean="0"/>
              <a:t>or</a:t>
            </a:r>
            <a:r>
              <a:rPr lang="en-US" i="1" dirty="0" smtClean="0"/>
              <a:t> “I don’t care”</a:t>
            </a:r>
          </a:p>
          <a:p>
            <a:pPr lvl="1"/>
            <a:r>
              <a:rPr lang="en-US" dirty="0" smtClean="0"/>
              <a:t>Feelings of worthlessness or </a:t>
            </a:r>
            <a:r>
              <a:rPr lang="en-US" b="1" dirty="0" smtClean="0">
                <a:solidFill>
                  <a:srgbClr val="C66951"/>
                </a:solidFill>
              </a:rPr>
              <a:t>feeling guilty </a:t>
            </a:r>
            <a:r>
              <a:rPr lang="en-US" dirty="0" smtClean="0"/>
              <a:t>though not really at fault</a:t>
            </a:r>
          </a:p>
          <a:p>
            <a:pPr lvl="1"/>
            <a:r>
              <a:rPr lang="en-US" dirty="0" smtClean="0"/>
              <a:t>Thinking about death often or </a:t>
            </a:r>
            <a:r>
              <a:rPr lang="en-US" b="1" dirty="0" smtClean="0">
                <a:solidFill>
                  <a:srgbClr val="C66951"/>
                </a:solidFill>
              </a:rPr>
              <a:t>wishing to be dead</a:t>
            </a:r>
          </a:p>
          <a:p>
            <a:pPr lvl="1"/>
            <a:r>
              <a:rPr lang="en-US" b="1" dirty="0" smtClean="0">
                <a:solidFill>
                  <a:schemeClr val="accent1"/>
                </a:solidFill>
              </a:rPr>
              <a:t>Difficulty concentrating </a:t>
            </a:r>
            <a:r>
              <a:rPr lang="en-US" dirty="0" smtClean="0"/>
              <a:t>or making decisions</a:t>
            </a:r>
          </a:p>
          <a:p>
            <a:pPr lvl="1"/>
            <a:r>
              <a:rPr lang="en-US" dirty="0" smtClean="0"/>
              <a:t>Moving slowly or agitation</a:t>
            </a:r>
          </a:p>
          <a:p>
            <a:pPr lvl="1"/>
            <a:r>
              <a:rPr lang="en-US" dirty="0" smtClean="0"/>
              <a:t>Having </a:t>
            </a:r>
            <a:r>
              <a:rPr lang="en-US" b="1" dirty="0" smtClean="0">
                <a:solidFill>
                  <a:srgbClr val="C66951"/>
                </a:solidFill>
              </a:rPr>
              <a:t>sleep difficulties </a:t>
            </a:r>
            <a:r>
              <a:rPr lang="en-US" dirty="0" smtClean="0"/>
              <a:t>(too much or too little)</a:t>
            </a:r>
          </a:p>
          <a:p>
            <a:pPr lvl="1"/>
            <a:r>
              <a:rPr lang="en-US" dirty="0" smtClean="0"/>
              <a:t>Having </a:t>
            </a:r>
            <a:r>
              <a:rPr lang="en-US" b="1" dirty="0" smtClean="0">
                <a:solidFill>
                  <a:srgbClr val="C66951"/>
                </a:solidFill>
              </a:rPr>
              <a:t>appetite disturbances </a:t>
            </a:r>
            <a:r>
              <a:rPr lang="en-US" dirty="0" smtClean="0"/>
              <a:t>(too much or too little)</a:t>
            </a:r>
          </a:p>
          <a:p>
            <a:pPr lvl="1"/>
            <a:r>
              <a:rPr lang="en-US" b="1" dirty="0" smtClean="0">
                <a:solidFill>
                  <a:srgbClr val="C66951"/>
                </a:solidFill>
              </a:rPr>
              <a:t>Crying spells</a:t>
            </a:r>
          </a:p>
          <a:p>
            <a:pPr lvl="1"/>
            <a:r>
              <a:rPr lang="en-US" dirty="0" smtClean="0"/>
              <a:t>Isolation and </a:t>
            </a:r>
            <a:r>
              <a:rPr lang="en-US" b="1" dirty="0" smtClean="0">
                <a:solidFill>
                  <a:srgbClr val="C66951"/>
                </a:solidFill>
              </a:rPr>
              <a:t>withdrawal</a:t>
            </a:r>
          </a:p>
          <a:p>
            <a:pPr lvl="1"/>
            <a:r>
              <a:rPr lang="en-US" dirty="0" smtClean="0"/>
              <a:t>Deficits in </a:t>
            </a:r>
            <a:r>
              <a:rPr lang="en-US" b="1" dirty="0" smtClean="0">
                <a:solidFill>
                  <a:srgbClr val="C66951"/>
                </a:solidFill>
              </a:rPr>
              <a:t>self-care</a:t>
            </a:r>
          </a:p>
          <a:p>
            <a:pPr lvl="1"/>
            <a:r>
              <a:rPr lang="en-US" dirty="0" smtClean="0"/>
              <a:t>Unexplained aches/pains</a:t>
            </a:r>
          </a:p>
          <a:p>
            <a:pPr lvl="1"/>
            <a:r>
              <a:rPr lang="en-US" dirty="0" smtClean="0"/>
              <a:t>Loss of sexual desire</a:t>
            </a:r>
            <a:endParaRPr lang="en-US" dirty="0"/>
          </a:p>
        </p:txBody>
      </p:sp>
      <p:sp>
        <p:nvSpPr>
          <p:cNvPr id="3" name="Title 2"/>
          <p:cNvSpPr>
            <a:spLocks noGrp="1"/>
          </p:cNvSpPr>
          <p:nvPr>
            <p:ph type="title"/>
          </p:nvPr>
        </p:nvSpPr>
        <p:spPr/>
        <p:txBody>
          <a:bodyPr/>
          <a:lstStyle/>
          <a:p>
            <a:r>
              <a:rPr lang="en-US" dirty="0" smtClean="0"/>
              <a:t>Symptoms of Depression</a:t>
            </a:r>
            <a:endParaRPr lang="en-US" dirty="0"/>
          </a:p>
        </p:txBody>
      </p:sp>
    </p:spTree>
    <p:extLst>
      <p:ext uri="{BB962C8B-B14F-4D97-AF65-F5344CB8AC3E}">
        <p14:creationId xmlns:p14="http://schemas.microsoft.com/office/powerpoint/2010/main" val="37289551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9151" y="1719070"/>
            <a:ext cx="5435512" cy="4965547"/>
          </a:xfrm>
        </p:spPr>
        <p:txBody>
          <a:bodyPr>
            <a:normAutofit/>
          </a:bodyPr>
          <a:lstStyle/>
          <a:p>
            <a:r>
              <a:rPr lang="en-US" dirty="0"/>
              <a:t>Oscar is </a:t>
            </a:r>
            <a:r>
              <a:rPr lang="en-US" dirty="0" smtClean="0"/>
              <a:t>a </a:t>
            </a:r>
            <a:r>
              <a:rPr lang="en-US" dirty="0" smtClean="0">
                <a:solidFill>
                  <a:schemeClr val="accent1">
                    <a:lumMod val="75000"/>
                  </a:schemeClr>
                </a:solidFill>
              </a:rPr>
              <a:t>64 year old Deacon </a:t>
            </a:r>
            <a:r>
              <a:rPr lang="en-US" dirty="0" smtClean="0"/>
              <a:t>who grew up at Wheeler and actively supports </a:t>
            </a:r>
            <a:r>
              <a:rPr lang="en-US" dirty="0" err="1" smtClean="0"/>
              <a:t>InHIMM</a:t>
            </a:r>
            <a:r>
              <a:rPr lang="en-US" dirty="0" smtClean="0"/>
              <a:t> programming.  </a:t>
            </a:r>
          </a:p>
          <a:p>
            <a:r>
              <a:rPr lang="en-US" dirty="0" smtClean="0"/>
              <a:t>Oscar </a:t>
            </a:r>
            <a:r>
              <a:rPr lang="en-US" dirty="0">
                <a:solidFill>
                  <a:srgbClr val="9E4934"/>
                </a:solidFill>
              </a:rPr>
              <a:t>works long hours </a:t>
            </a:r>
            <a:r>
              <a:rPr lang="en-US" dirty="0"/>
              <a:t>and is highly regarded for his </a:t>
            </a:r>
            <a:r>
              <a:rPr lang="en-US" dirty="0">
                <a:solidFill>
                  <a:srgbClr val="9E4934"/>
                </a:solidFill>
              </a:rPr>
              <a:t>work </a:t>
            </a:r>
            <a:r>
              <a:rPr lang="en-US" dirty="0" smtClean="0">
                <a:solidFill>
                  <a:srgbClr val="9E4934"/>
                </a:solidFill>
              </a:rPr>
              <a:t>ethic and integ</a:t>
            </a:r>
            <a:r>
              <a:rPr lang="en-US" dirty="0">
                <a:solidFill>
                  <a:srgbClr val="9E4934"/>
                </a:solidFill>
              </a:rPr>
              <a:t>rity</a:t>
            </a:r>
            <a:r>
              <a:rPr lang="en-US" dirty="0" smtClean="0"/>
              <a:t>. </a:t>
            </a:r>
          </a:p>
          <a:p>
            <a:r>
              <a:rPr lang="en-US" dirty="0" smtClean="0"/>
              <a:t>Oscar </a:t>
            </a:r>
            <a:r>
              <a:rPr lang="en-US" dirty="0"/>
              <a:t>has been </a:t>
            </a:r>
            <a:r>
              <a:rPr lang="en-US" dirty="0">
                <a:solidFill>
                  <a:srgbClr val="9E4934"/>
                </a:solidFill>
              </a:rPr>
              <a:t>feeling unappreciated</a:t>
            </a:r>
            <a:r>
              <a:rPr lang="en-US" dirty="0"/>
              <a:t>, </a:t>
            </a:r>
            <a:r>
              <a:rPr lang="en-US" dirty="0" smtClean="0"/>
              <a:t>however, at work and at home. </a:t>
            </a:r>
          </a:p>
          <a:p>
            <a:r>
              <a:rPr lang="en-US" dirty="0" smtClean="0"/>
              <a:t>He </a:t>
            </a:r>
            <a:r>
              <a:rPr lang="en-US" dirty="0">
                <a:solidFill>
                  <a:srgbClr val="9E4934"/>
                </a:solidFill>
              </a:rPr>
              <a:t>rewards himself on the weekends</a:t>
            </a:r>
            <a:r>
              <a:rPr lang="en-US" dirty="0"/>
              <a:t> with a couple bottles of gin. </a:t>
            </a:r>
            <a:endParaRPr lang="en-US" dirty="0" smtClean="0"/>
          </a:p>
          <a:p>
            <a:r>
              <a:rPr lang="en-US" dirty="0" smtClean="0"/>
              <a:t>His </a:t>
            </a:r>
            <a:r>
              <a:rPr lang="en-US" dirty="0"/>
              <a:t>doctor has warned him about </a:t>
            </a:r>
            <a:r>
              <a:rPr lang="en-US" dirty="0">
                <a:solidFill>
                  <a:srgbClr val="9E4934"/>
                </a:solidFill>
              </a:rPr>
              <a:t>abnormal liver test results</a:t>
            </a:r>
            <a:r>
              <a:rPr lang="en-US" dirty="0"/>
              <a:t>. He argues that “when it’s time to go, it’s just time to go”. </a:t>
            </a: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CASE STUDY:  OSCAR</a:t>
            </a:r>
            <a:endParaRPr lang="en-US" dirty="0"/>
          </a:p>
        </p:txBody>
      </p:sp>
      <p:cxnSp>
        <p:nvCxnSpPr>
          <p:cNvPr id="6" name="Straight Connector 5"/>
          <p:cNvCxnSpPr/>
          <p:nvPr/>
        </p:nvCxnSpPr>
        <p:spPr>
          <a:xfrm>
            <a:off x="7481951" y="355847"/>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81951" y="644525"/>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147394" y="292347"/>
            <a:ext cx="1735349" cy="369332"/>
          </a:xfrm>
          <a:prstGeom prst="rect">
            <a:avLst/>
          </a:prstGeom>
          <a:noFill/>
          <a:ln>
            <a:noFill/>
          </a:ln>
        </p:spPr>
        <p:txBody>
          <a:bodyPr wrap="square" rtlCol="0">
            <a:spAutoFit/>
          </a:bodyPr>
          <a:lstStyle/>
          <a:p>
            <a:r>
              <a:rPr lang="en-US" dirty="0" smtClean="0">
                <a:solidFill>
                  <a:srgbClr val="BF974D"/>
                </a:solidFill>
              </a:rPr>
              <a:t>    Substances</a:t>
            </a:r>
            <a:endParaRPr lang="en-US" dirty="0">
              <a:solidFill>
                <a:srgbClr val="BF974D"/>
              </a:solidFill>
            </a:endParaRP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6493" r="21559"/>
          <a:stretch/>
        </p:blipFill>
        <p:spPr>
          <a:xfrm>
            <a:off x="5674663" y="3749088"/>
            <a:ext cx="2945462" cy="2732216"/>
          </a:xfrm>
          <a:prstGeom prst="rect">
            <a:avLst/>
          </a:prstGeom>
        </p:spPr>
      </p:pic>
    </p:spTree>
    <p:extLst>
      <p:ext uri="{BB962C8B-B14F-4D97-AF65-F5344CB8AC3E}">
        <p14:creationId xmlns:p14="http://schemas.microsoft.com/office/powerpoint/2010/main" val="32322068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589650"/>
            <a:ext cx="8144023" cy="5094968"/>
          </a:xfrm>
        </p:spPr>
        <p:txBody>
          <a:bodyPr>
            <a:normAutofit/>
          </a:bodyPr>
          <a:lstStyle/>
          <a:p>
            <a:endParaRPr lang="en-US" sz="800" dirty="0" smtClean="0"/>
          </a:p>
          <a:p>
            <a:r>
              <a:rPr lang="en-US" sz="2400" dirty="0" smtClean="0">
                <a:solidFill>
                  <a:srgbClr val="BF974D"/>
                </a:solidFill>
              </a:rPr>
              <a:t>Abuse</a:t>
            </a:r>
            <a:r>
              <a:rPr lang="en-US" sz="2400" dirty="0" smtClean="0"/>
              <a:t> of alcohol or other drugs leads to work, school, home, health or legal problems</a:t>
            </a:r>
          </a:p>
          <a:p>
            <a:endParaRPr lang="en-US" sz="800" dirty="0" smtClean="0"/>
          </a:p>
          <a:p>
            <a:r>
              <a:rPr lang="en-US" sz="2400" dirty="0" smtClean="0">
                <a:solidFill>
                  <a:schemeClr val="accent2"/>
                </a:solidFill>
              </a:rPr>
              <a:t>Substance Use Dependence</a:t>
            </a:r>
            <a:r>
              <a:rPr lang="en-US" sz="2400" dirty="0" smtClean="0"/>
              <a:t>  </a:t>
            </a:r>
          </a:p>
          <a:p>
            <a:pPr lvl="1"/>
            <a:r>
              <a:rPr lang="en-US" sz="2400" dirty="0" smtClean="0"/>
              <a:t>Using increasingly more to achieve a “high”</a:t>
            </a:r>
          </a:p>
          <a:p>
            <a:pPr lvl="1"/>
            <a:r>
              <a:rPr lang="en-US" sz="2400" dirty="0" smtClean="0"/>
              <a:t>Withdrawal symptoms when trying to quit or cut down</a:t>
            </a:r>
          </a:p>
          <a:p>
            <a:pPr lvl="1"/>
            <a:r>
              <a:rPr lang="en-US" sz="2400" dirty="0" smtClean="0"/>
              <a:t>Problems controlling use; negative consequences</a:t>
            </a:r>
            <a:endParaRPr lang="en-US" sz="2400" dirty="0"/>
          </a:p>
          <a:p>
            <a:pPr lvl="1"/>
            <a:r>
              <a:rPr lang="en-US" sz="2400" dirty="0" smtClean="0"/>
              <a:t>A lot of time spent obtaining/using/recovering</a:t>
            </a:r>
            <a:endParaRPr lang="en-US" sz="2400" dirty="0"/>
          </a:p>
          <a:p>
            <a:pPr lvl="1"/>
            <a:r>
              <a:rPr lang="en-US" sz="2400" dirty="0" smtClean="0"/>
              <a:t>Giving up other important roles</a:t>
            </a:r>
            <a:endParaRPr lang="en-US" dirty="0"/>
          </a:p>
        </p:txBody>
      </p:sp>
      <p:sp>
        <p:nvSpPr>
          <p:cNvPr id="3" name="Title 2"/>
          <p:cNvSpPr>
            <a:spLocks noGrp="1"/>
          </p:cNvSpPr>
          <p:nvPr>
            <p:ph type="title"/>
          </p:nvPr>
        </p:nvSpPr>
        <p:spPr/>
        <p:txBody>
          <a:bodyPr/>
          <a:lstStyle/>
          <a:p>
            <a:r>
              <a:rPr lang="en-US" dirty="0" smtClean="0"/>
              <a:t>SUBSTANCE USE DISORDERS</a:t>
            </a:r>
            <a:endParaRPr lang="en-US" dirty="0"/>
          </a:p>
        </p:txBody>
      </p:sp>
    </p:spTree>
    <p:extLst>
      <p:ext uri="{BB962C8B-B14F-4D97-AF65-F5344CB8AC3E}">
        <p14:creationId xmlns:p14="http://schemas.microsoft.com/office/powerpoint/2010/main" val="377974499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8125" y="1655570"/>
            <a:ext cx="5706690" cy="5027805"/>
          </a:xfrm>
        </p:spPr>
        <p:txBody>
          <a:bodyPr>
            <a:normAutofit/>
          </a:bodyPr>
          <a:lstStyle/>
          <a:p>
            <a:r>
              <a:rPr lang="en-US" dirty="0" smtClean="0"/>
              <a:t>Todd is a </a:t>
            </a:r>
            <a:r>
              <a:rPr lang="en-US" dirty="0" smtClean="0">
                <a:solidFill>
                  <a:srgbClr val="9E4934"/>
                </a:solidFill>
              </a:rPr>
              <a:t>21 year old college student under watch care at WABC. </a:t>
            </a:r>
            <a:r>
              <a:rPr lang="en-US" dirty="0" smtClean="0"/>
              <a:t>  </a:t>
            </a:r>
          </a:p>
          <a:p>
            <a:r>
              <a:rPr lang="en-US" dirty="0" smtClean="0"/>
              <a:t>Lately, he has been more and more </a:t>
            </a:r>
            <a:r>
              <a:rPr lang="en-US" dirty="0" smtClean="0">
                <a:solidFill>
                  <a:srgbClr val="9E4934"/>
                </a:solidFill>
              </a:rPr>
              <a:t>withdrawn and rarely leaves his dorm room</a:t>
            </a:r>
            <a:r>
              <a:rPr lang="en-US" dirty="0" smtClean="0"/>
              <a:t>. </a:t>
            </a:r>
          </a:p>
          <a:p>
            <a:r>
              <a:rPr lang="en-US" dirty="0" smtClean="0"/>
              <a:t>He thinks his phone is being tapped and that his professors are watching his movements through his </a:t>
            </a:r>
            <a:r>
              <a:rPr lang="en-US" dirty="0" err="1" smtClean="0"/>
              <a:t>tv</a:t>
            </a:r>
            <a:r>
              <a:rPr lang="en-US" dirty="0" smtClean="0"/>
              <a:t>.</a:t>
            </a:r>
          </a:p>
          <a:p>
            <a:r>
              <a:rPr lang="en-US" dirty="0" smtClean="0"/>
              <a:t>He used to make A’s and B’s in his classes, but he is now </a:t>
            </a:r>
            <a:r>
              <a:rPr lang="en-US" dirty="0" smtClean="0">
                <a:solidFill>
                  <a:srgbClr val="9E4934"/>
                </a:solidFill>
              </a:rPr>
              <a:t>getting C’s/D’s</a:t>
            </a:r>
            <a:r>
              <a:rPr lang="en-US" dirty="0" smtClean="0"/>
              <a:t>.</a:t>
            </a:r>
          </a:p>
          <a:p>
            <a:r>
              <a:rPr lang="en-US" dirty="0" smtClean="0"/>
              <a:t>When Todd’s parents arrived on campus from Ohio, he appeared to be </a:t>
            </a:r>
            <a:r>
              <a:rPr lang="en-US" dirty="0" smtClean="0">
                <a:solidFill>
                  <a:srgbClr val="9E4934"/>
                </a:solidFill>
              </a:rPr>
              <a:t>talking to himself and talking to people that weren’t really there</a:t>
            </a:r>
            <a:r>
              <a:rPr lang="en-US" dirty="0" smtClean="0"/>
              <a:t>.  </a:t>
            </a:r>
          </a:p>
          <a:p>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CASE STUDY:  Todd</a:t>
            </a:r>
            <a:endParaRPr lang="en-US" dirty="0"/>
          </a:p>
        </p:txBody>
      </p:sp>
      <p:cxnSp>
        <p:nvCxnSpPr>
          <p:cNvPr id="6" name="Straight Connector 5"/>
          <p:cNvCxnSpPr/>
          <p:nvPr/>
        </p:nvCxnSpPr>
        <p:spPr>
          <a:xfrm>
            <a:off x="7481951" y="355847"/>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481951" y="628650"/>
            <a:ext cx="1138174"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466075" y="292347"/>
            <a:ext cx="1312799" cy="369332"/>
          </a:xfrm>
          <a:prstGeom prst="rect">
            <a:avLst/>
          </a:prstGeom>
          <a:noFill/>
          <a:ln>
            <a:noFill/>
          </a:ln>
        </p:spPr>
        <p:txBody>
          <a:bodyPr wrap="square" rtlCol="0">
            <a:spAutoFit/>
          </a:bodyPr>
          <a:lstStyle/>
          <a:p>
            <a:r>
              <a:rPr lang="en-US" dirty="0" smtClean="0">
                <a:solidFill>
                  <a:schemeClr val="accent2"/>
                </a:solidFill>
              </a:rPr>
              <a:t>Psychosis</a:t>
            </a:r>
            <a:endParaRPr lang="en-US" dirty="0">
              <a:solidFill>
                <a:schemeClr val="accent2"/>
              </a:solidFill>
            </a:endParaRP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21819" r="21687"/>
          <a:stretch/>
        </p:blipFill>
        <p:spPr>
          <a:xfrm>
            <a:off x="5944815" y="2674711"/>
            <a:ext cx="3042519" cy="3714213"/>
          </a:xfrm>
          <a:prstGeom prst="rect">
            <a:avLst/>
          </a:prstGeom>
        </p:spPr>
      </p:pic>
    </p:spTree>
    <p:extLst>
      <p:ext uri="{BB962C8B-B14F-4D97-AF65-F5344CB8AC3E}">
        <p14:creationId xmlns:p14="http://schemas.microsoft.com/office/powerpoint/2010/main" val="32322068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4972</TotalTime>
  <Words>2284</Words>
  <Application>Microsoft Office PowerPoint</Application>
  <PresentationFormat>On-screen Show (4:3)</PresentationFormat>
  <Paragraphs>274</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Grid</vt:lpstr>
      <vt:lpstr>Recognizing Serious psychological problems  Rheeda Walker, Ph.D. January 23, 2016</vt:lpstr>
      <vt:lpstr>What is a mental disorder?</vt:lpstr>
      <vt:lpstr>CASE STUDY:  MiriAM</vt:lpstr>
      <vt:lpstr>Symptoms of anxiety</vt:lpstr>
      <vt:lpstr>CASE STUDY:  Aunt LIV</vt:lpstr>
      <vt:lpstr>Symptoms of Depression</vt:lpstr>
      <vt:lpstr>CASE STUDY:  OSCAR</vt:lpstr>
      <vt:lpstr>SUBSTANCE USE DISORDERS</vt:lpstr>
      <vt:lpstr>CASE STUDY:  Todd</vt:lpstr>
      <vt:lpstr>What is PSYCHOSIS?</vt:lpstr>
      <vt:lpstr>Suicide Crisis Signs</vt:lpstr>
      <vt:lpstr>Myth or Truth?</vt:lpstr>
      <vt:lpstr>    Myth</vt:lpstr>
      <vt:lpstr>Healing activities</vt:lpstr>
      <vt:lpstr>Recovery and resilience:  Professionals who can help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Marketa Wills</dc:creator>
  <cp:lastModifiedBy>Willson,Ky</cp:lastModifiedBy>
  <cp:revision>52</cp:revision>
  <dcterms:created xsi:type="dcterms:W3CDTF">2015-02-18T18:28:56Z</dcterms:created>
  <dcterms:modified xsi:type="dcterms:W3CDTF">2016-04-08T01:29:02Z</dcterms:modified>
</cp:coreProperties>
</file>